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87" r:id="rId2"/>
    <p:sldId id="416" r:id="rId3"/>
    <p:sldId id="272" r:id="rId4"/>
    <p:sldId id="258" r:id="rId5"/>
    <p:sldId id="356" r:id="rId6"/>
    <p:sldId id="412" r:id="rId7"/>
    <p:sldId id="359" r:id="rId8"/>
    <p:sldId id="406" r:id="rId9"/>
    <p:sldId id="407" r:id="rId10"/>
    <p:sldId id="408" r:id="rId11"/>
    <p:sldId id="405" r:id="rId12"/>
    <p:sldId id="411" r:id="rId13"/>
    <p:sldId id="413" r:id="rId14"/>
    <p:sldId id="414" r:id="rId15"/>
    <p:sldId id="409" r:id="rId16"/>
    <p:sldId id="261" r:id="rId17"/>
    <p:sldId id="415" r:id="rId18"/>
    <p:sldId id="410" r:id="rId19"/>
    <p:sldId id="362" r:id="rId20"/>
    <p:sldId id="302" r:id="rId21"/>
    <p:sldId id="260" r:id="rId22"/>
    <p:sldId id="378" r:id="rId23"/>
    <p:sldId id="366" r:id="rId24"/>
    <p:sldId id="402" r:id="rId25"/>
    <p:sldId id="368" r:id="rId26"/>
    <p:sldId id="403" r:id="rId27"/>
    <p:sldId id="404" r:id="rId28"/>
    <p:sldId id="342" r:id="rId29"/>
    <p:sldId id="298" r:id="rId30"/>
    <p:sldId id="370" r:id="rId31"/>
    <p:sldId id="384" r:id="rId32"/>
    <p:sldId id="417" r:id="rId33"/>
    <p:sldId id="309" r:id="rId34"/>
  </p:sldIdLst>
  <p:sldSz cx="12192000" cy="6858000"/>
  <p:notesSz cx="7099300" cy="10234613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VIA Type Office" panose="02000503000000020004" pitchFamily="2" charset="0"/>
      <p:regular r:id="rId41"/>
      <p:bold r:id="rId42"/>
      <p:italic r:id="rId43"/>
    </p:embeddedFont>
    <p:embeddedFont>
      <p:font typeface="VIA Type Office Light" panose="02000503000000020004" pitchFamily="2" charset="0"/>
      <p:regular r:id="rId44"/>
    </p:embeddedFont>
  </p:embeddedFontLst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93" userDrawn="1">
          <p15:clr>
            <a:srgbClr val="A4A3A4"/>
          </p15:clr>
        </p15:guide>
        <p15:guide id="2" orient="horz" pos="368" userDrawn="1">
          <p15:clr>
            <a:srgbClr val="A4A3A4"/>
          </p15:clr>
        </p15:guide>
        <p15:guide id="3" orient="horz" pos="3965" userDrawn="1">
          <p15:clr>
            <a:srgbClr val="A4A3A4"/>
          </p15:clr>
        </p15:guide>
        <p15:guide id="4" orient="horz" pos="1207" userDrawn="1">
          <p15:clr>
            <a:srgbClr val="A4A3A4"/>
          </p15:clr>
        </p15:guide>
        <p15:guide id="5" orient="horz" pos="3680" userDrawn="1">
          <p15:clr>
            <a:srgbClr val="A4A3A4"/>
          </p15:clr>
        </p15:guide>
        <p15:guide id="6" pos="3931" userDrawn="1">
          <p15:clr>
            <a:srgbClr val="A4A3A4"/>
          </p15:clr>
        </p15:guide>
        <p15:guide id="7" pos="484" userDrawn="1">
          <p15:clr>
            <a:srgbClr val="A4A3A4"/>
          </p15:clr>
        </p15:guide>
        <p15:guide id="8" pos="2025" userDrawn="1">
          <p15:clr>
            <a:srgbClr val="A4A3A4"/>
          </p15:clr>
        </p15:guide>
        <p15:guide id="9" pos="2177" userDrawn="1">
          <p15:clr>
            <a:srgbClr val="A4A3A4"/>
          </p15:clr>
        </p15:guide>
        <p15:guide id="10" pos="3749" userDrawn="1">
          <p15:clr>
            <a:srgbClr val="A4A3A4"/>
          </p15:clr>
        </p15:guide>
        <p15:guide id="11" pos="5473" userDrawn="1">
          <p15:clr>
            <a:srgbClr val="A4A3A4"/>
          </p15:clr>
        </p15:guide>
        <p15:guide id="12" pos="5655" userDrawn="1">
          <p15:clr>
            <a:srgbClr val="A4A3A4"/>
          </p15:clr>
        </p15:guide>
        <p15:guide id="13" pos="71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315"/>
    <a:srgbClr val="D9F1DB"/>
    <a:srgbClr val="E9F7EA"/>
    <a:srgbClr val="DDF2DF"/>
    <a:srgbClr val="DE1000"/>
    <a:srgbClr val="000000"/>
    <a:srgbClr val="FD5353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7282C7-640A-48E3-8BB6-D83EB9231665}" v="931" dt="2019-09-04T15:25:58.019"/>
  </p1510:revLst>
</p1510:revInfo>
</file>

<file path=ppt/tableStyles.xml><?xml version="1.0" encoding="utf-8"?>
<a:tblStyleLst xmlns:a="http://schemas.openxmlformats.org/drawingml/2006/main" def="{9D7B26C5-4107-4FEC-AEDC-1716B250A1EF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Ingen typografi, tabelgit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3939" autoAdjust="0"/>
  </p:normalViewPr>
  <p:slideViewPr>
    <p:cSldViewPr snapToObjects="1" showGuides="1">
      <p:cViewPr>
        <p:scale>
          <a:sx n="50" d="100"/>
          <a:sy n="50" d="100"/>
        </p:scale>
        <p:origin x="148" y="368"/>
      </p:cViewPr>
      <p:guideLst>
        <p:guide orient="horz" pos="1593"/>
        <p:guide orient="horz" pos="368"/>
        <p:guide orient="horz" pos="3965"/>
        <p:guide orient="horz" pos="1207"/>
        <p:guide orient="horz" pos="3680"/>
        <p:guide pos="3931"/>
        <p:guide pos="484"/>
        <p:guide pos="2025"/>
        <p:guide pos="2177"/>
        <p:guide pos="3749"/>
        <p:guide pos="5473"/>
        <p:guide pos="5655"/>
        <p:guide pos="71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105CA-CA0B-4BEF-9D89-55CA5D447126}" type="datetimeFigureOut">
              <a:rPr lang="en-GB" smtClean="0"/>
              <a:t>04/09/2019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03C2C1-F723-4192-8621-C7A979E75B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9533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0956380D-191E-4967-9FAB-88D89A5831CE}" type="datetimeFigureOut">
              <a:rPr lang="da-DK" smtClean="0"/>
              <a:t>04-09-2019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AC00183A-898A-47CA-ACA5-7AAC5C5D8973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29539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40312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49BB0-B18D-408C-925C-FF575AEEBD1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92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49BB0-B18D-408C-925C-FF575AEEBD1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174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49BB0-B18D-408C-925C-FF575AEEBD1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393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rside I - corpo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9642" y="1952837"/>
            <a:ext cx="7959276" cy="1647614"/>
          </a:xfrm>
        </p:spPr>
        <p:txBody>
          <a:bodyPr tIns="0" anchor="b" anchorCtr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68002" y="3707298"/>
            <a:ext cx="7920917" cy="1125858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subtitle</a:t>
            </a:r>
            <a:endParaRPr lang="da-DK" dirty="0"/>
          </a:p>
        </p:txBody>
      </p:sp>
      <p:sp>
        <p:nvSpPr>
          <p:cNvPr id="11" name="AutoShape 4"/>
          <p:cNvSpPr>
            <a:spLocks/>
          </p:cNvSpPr>
          <p:nvPr userDrawn="1"/>
        </p:nvSpPr>
        <p:spPr bwMode="gray">
          <a:xfrm>
            <a:off x="-3107266" y="3168689"/>
            <a:ext cx="3001433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457200" eaLnBrk="0" hangingPunct="0">
              <a:spcBef>
                <a:spcPct val="20000"/>
              </a:spcBef>
              <a:buChar char="•"/>
              <a:tabLst>
                <a:tab pos="177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 eaLnBrk="0" hangingPunct="0">
              <a:spcBef>
                <a:spcPct val="20000"/>
              </a:spcBef>
              <a:buChar char="–"/>
              <a:tabLst>
                <a:tab pos="177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 eaLnBrk="0" hangingPunct="0">
              <a:spcBef>
                <a:spcPct val="20000"/>
              </a:spcBef>
              <a:buChar char="•"/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57200" eaLnBrk="0" hangingPunct="0">
              <a:spcBef>
                <a:spcPct val="20000"/>
              </a:spcBef>
              <a:buChar char="–"/>
              <a:tabLst>
                <a:tab pos="177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 eaLnBrk="0" hangingPunct="0">
              <a:spcBef>
                <a:spcPct val="20000"/>
              </a:spcBef>
              <a:buChar char="»"/>
              <a:tabLst>
                <a:tab pos="177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7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7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7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7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  <a:defRPr/>
            </a:pPr>
            <a:r>
              <a:rPr lang="da-DK" altLang="da-DK" sz="1000" b="1" noProof="1">
                <a:solidFill>
                  <a:schemeClr val="tx1"/>
                </a:solidFill>
                <a:latin typeface="+mn-lt"/>
                <a:cs typeface="Arial" charset="0"/>
              </a:rPr>
              <a:t>Indsæt hjælpelinjer til </a:t>
            </a:r>
            <a:br>
              <a:rPr lang="da-DK" altLang="da-DK" sz="1000" b="1" noProof="1">
                <a:solidFill>
                  <a:schemeClr val="tx1"/>
                </a:solidFill>
                <a:latin typeface="+mn-lt"/>
                <a:cs typeface="Arial" charset="0"/>
              </a:rPr>
            </a:br>
            <a:r>
              <a:rPr lang="da-DK" altLang="da-DK" sz="1000" b="1" noProof="1">
                <a:solidFill>
                  <a:schemeClr val="tx1"/>
                </a:solidFill>
                <a:latin typeface="+mn-lt"/>
                <a:cs typeface="Arial" charset="0"/>
              </a:rPr>
              <a:t>placering af objekter</a:t>
            </a:r>
          </a:p>
          <a:p>
            <a:pPr algn="r" eaLnBrk="1" hangingPunct="1">
              <a:spcBef>
                <a:spcPct val="0"/>
              </a:spcBef>
              <a:buFontTx/>
              <a:buNone/>
              <a:defRPr/>
            </a:pPr>
            <a:r>
              <a:rPr lang="da-DK" altLang="da-DK" sz="1000" b="1" noProof="1">
                <a:solidFill>
                  <a:schemeClr val="tx1"/>
                </a:solidFill>
                <a:latin typeface="+mn-lt"/>
                <a:cs typeface="Arial" charset="0"/>
              </a:rPr>
              <a:t>1. </a:t>
            </a:r>
            <a:r>
              <a:rPr lang="da-DK" altLang="da-DK" sz="1000" noProof="1">
                <a:solidFill>
                  <a:schemeClr val="tx1"/>
                </a:solidFill>
                <a:latin typeface="+mn-lt"/>
                <a:cs typeface="Arial" charset="0"/>
              </a:rPr>
              <a:t>Højre klik udenfor slidet </a:t>
            </a:r>
            <a:br>
              <a:rPr lang="da-DK" altLang="da-DK" sz="1000" noProof="1">
                <a:solidFill>
                  <a:schemeClr val="tx1"/>
                </a:solidFill>
                <a:latin typeface="+mn-lt"/>
                <a:cs typeface="Arial" charset="0"/>
              </a:rPr>
            </a:br>
            <a:r>
              <a:rPr lang="da-DK" altLang="da-DK" sz="1000" noProof="1">
                <a:solidFill>
                  <a:schemeClr val="tx1"/>
                </a:solidFill>
                <a:latin typeface="+mn-lt"/>
                <a:cs typeface="Arial" charset="0"/>
              </a:rPr>
              <a:t>og vælg </a:t>
            </a:r>
            <a:r>
              <a:rPr lang="da-DK" altLang="da-DK" sz="1000" b="1" noProof="1">
                <a:solidFill>
                  <a:schemeClr val="tx1"/>
                </a:solidFill>
                <a:latin typeface="+mn-lt"/>
                <a:cs typeface="Arial" charset="0"/>
              </a:rPr>
              <a:t>’Gitter og hjælpelinjer’</a:t>
            </a:r>
          </a:p>
          <a:p>
            <a:pPr algn="r" eaLnBrk="1" hangingPunct="1">
              <a:spcBef>
                <a:spcPct val="0"/>
              </a:spcBef>
              <a:buFontTx/>
              <a:buNone/>
              <a:defRPr/>
            </a:pPr>
            <a:r>
              <a:rPr lang="da-DK" altLang="da-DK" sz="1000" b="1" noProof="1">
                <a:solidFill>
                  <a:schemeClr val="tx1"/>
                </a:solidFill>
                <a:latin typeface="+mn-lt"/>
                <a:cs typeface="Arial" charset="0"/>
              </a:rPr>
              <a:t>2. </a:t>
            </a:r>
            <a:r>
              <a:rPr lang="da-DK" altLang="da-DK" sz="1000" noProof="1">
                <a:solidFill>
                  <a:schemeClr val="tx1"/>
                </a:solidFill>
                <a:latin typeface="+mn-lt"/>
                <a:cs typeface="Arial" charset="0"/>
              </a:rPr>
              <a:t>Sæt kryds ved </a:t>
            </a:r>
            <a:r>
              <a:rPr lang="da-DK" altLang="da-DK" sz="1000" b="1" noProof="1">
                <a:solidFill>
                  <a:schemeClr val="tx1"/>
                </a:solidFill>
                <a:latin typeface="+mn-lt"/>
                <a:cs typeface="Arial" charset="0"/>
              </a:rPr>
              <a:t>’Vis tegne-</a:t>
            </a:r>
            <a:br>
              <a:rPr lang="da-DK" altLang="da-DK" sz="1000" b="1" noProof="1">
                <a:solidFill>
                  <a:schemeClr val="tx1"/>
                </a:solidFill>
                <a:latin typeface="+mn-lt"/>
                <a:cs typeface="Arial" charset="0"/>
              </a:rPr>
            </a:br>
            <a:r>
              <a:rPr lang="da-DK" altLang="da-DK" sz="1000" b="1" noProof="1">
                <a:solidFill>
                  <a:schemeClr val="tx1"/>
                </a:solidFill>
                <a:latin typeface="+mn-lt"/>
                <a:cs typeface="Arial" charset="0"/>
              </a:rPr>
              <a:t>hjælpelinjer på skærmen’</a:t>
            </a:r>
          </a:p>
          <a:p>
            <a:pPr algn="r" eaLnBrk="1" hangingPunct="1">
              <a:spcBef>
                <a:spcPct val="0"/>
              </a:spcBef>
              <a:buFontTx/>
              <a:buNone/>
              <a:defRPr/>
            </a:pPr>
            <a:r>
              <a:rPr lang="da-DK" altLang="da-DK" sz="1000" b="1" noProof="1">
                <a:solidFill>
                  <a:schemeClr val="tx1"/>
                </a:solidFill>
                <a:latin typeface="+mn-lt"/>
                <a:cs typeface="Arial" charset="0"/>
              </a:rPr>
              <a:t>3.</a:t>
            </a:r>
            <a:r>
              <a:rPr lang="da-DK" altLang="da-DK" sz="1000" noProof="1">
                <a:solidFill>
                  <a:schemeClr val="tx1"/>
                </a:solidFill>
                <a:latin typeface="+mn-lt"/>
                <a:cs typeface="Arial" charset="0"/>
              </a:rPr>
              <a:t> Vælg </a:t>
            </a:r>
            <a:r>
              <a:rPr lang="da-DK" altLang="da-DK" sz="1000" b="1" noProof="1">
                <a:solidFill>
                  <a:schemeClr val="tx1"/>
                </a:solidFill>
                <a:latin typeface="+mn-lt"/>
                <a:cs typeface="Arial" charset="0"/>
              </a:rPr>
              <a:t>’OK’</a:t>
            </a:r>
          </a:p>
        </p:txBody>
      </p:sp>
      <p:sp>
        <p:nvSpPr>
          <p:cNvPr id="18" name="TextBox 3"/>
          <p:cNvSpPr txBox="1"/>
          <p:nvPr userDrawn="1"/>
        </p:nvSpPr>
        <p:spPr>
          <a:xfrm>
            <a:off x="-3107267" y="1916113"/>
            <a:ext cx="2946400" cy="92333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r">
              <a:spcBef>
                <a:spcPts val="600"/>
              </a:spcBef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layout/design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Højre klik udenfor dit slide </a:t>
            </a:r>
            <a:b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et passende layout </a:t>
            </a:r>
            <a:b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fra “drop ned” menuen</a:t>
            </a:r>
            <a:b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Når du laver et nyt slide kan du vælge layout direkt under knappen ‘Nyt dias’</a:t>
            </a:r>
          </a:p>
        </p:txBody>
      </p:sp>
      <p:sp>
        <p:nvSpPr>
          <p:cNvPr id="19" name="AutoShape 4"/>
          <p:cNvSpPr>
            <a:spLocks/>
          </p:cNvSpPr>
          <p:nvPr userDrawn="1"/>
        </p:nvSpPr>
        <p:spPr bwMode="gray">
          <a:xfrm>
            <a:off x="-2929002" y="584200"/>
            <a:ext cx="2823169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457200" eaLnBrk="0" hangingPunct="0">
              <a:spcBef>
                <a:spcPct val="20000"/>
              </a:spcBef>
              <a:buChar char="•"/>
              <a:tabLst>
                <a:tab pos="177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 eaLnBrk="0" hangingPunct="0">
              <a:spcBef>
                <a:spcPct val="20000"/>
              </a:spcBef>
              <a:buChar char="–"/>
              <a:tabLst>
                <a:tab pos="177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 eaLnBrk="0" hangingPunct="0">
              <a:spcBef>
                <a:spcPct val="20000"/>
              </a:spcBef>
              <a:buChar char="•"/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57200" eaLnBrk="0" hangingPunct="0">
              <a:spcBef>
                <a:spcPct val="20000"/>
              </a:spcBef>
              <a:buChar char="–"/>
              <a:tabLst>
                <a:tab pos="177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 eaLnBrk="0" hangingPunct="0">
              <a:spcBef>
                <a:spcPct val="20000"/>
              </a:spcBef>
              <a:buChar char="»"/>
              <a:tabLst>
                <a:tab pos="177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7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7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7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7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  <a:defRPr/>
            </a:pPr>
            <a:r>
              <a:rPr lang="da-DK" altLang="da-DK" sz="1000" b="1" kern="120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  <a:t>Indsæt nyt ikon </a:t>
            </a:r>
            <a:br>
              <a:rPr lang="da-DK" altLang="da-DK" sz="1000" b="1" kern="120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</a:br>
            <a:r>
              <a:rPr lang="da-DK" altLang="da-DK" sz="1000" b="1" kern="120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  <a:t>1. </a:t>
            </a:r>
            <a:r>
              <a:rPr lang="da-DK" altLang="da-DK" sz="1000" b="0" kern="120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  <a:t>Højre klik på ikonet</a:t>
            </a:r>
            <a:br>
              <a:rPr lang="da-DK" altLang="da-DK" sz="1000" b="0" kern="120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</a:br>
            <a:r>
              <a:rPr lang="da-DK" altLang="da-DK" sz="1000" b="1" kern="120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  <a:t>2. </a:t>
            </a:r>
            <a:r>
              <a:rPr lang="da-DK" altLang="da-DK" sz="1000" b="0" kern="120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  <a:t>Vælg</a:t>
            </a:r>
            <a:r>
              <a:rPr lang="da-DK" altLang="da-DK" sz="1000" b="0" kern="1200" baseline="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  <a:t> </a:t>
            </a:r>
            <a:r>
              <a:rPr lang="da-DK" altLang="da-DK" sz="1000" b="1" kern="1200" baseline="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  <a:t>Skift billede</a:t>
            </a:r>
          </a:p>
          <a:p>
            <a:pPr algn="r" eaLnBrk="1" hangingPunct="1">
              <a:spcBef>
                <a:spcPct val="0"/>
              </a:spcBef>
              <a:buFontTx/>
              <a:buNone/>
              <a:defRPr/>
            </a:pPr>
            <a:r>
              <a:rPr lang="da-DK" altLang="da-DK" sz="1000" b="1" kern="1200" baseline="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  <a:t>3. </a:t>
            </a:r>
            <a:r>
              <a:rPr lang="da-DK" altLang="da-DK" sz="1000" b="0" kern="1200" baseline="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  <a:t>Vælg det nye ikon</a:t>
            </a:r>
            <a:br>
              <a:rPr lang="da-DK" altLang="da-DK" sz="1000" b="0" kern="1200" baseline="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</a:br>
            <a:r>
              <a:rPr lang="da-DK" altLang="da-DK" sz="1000" b="1" kern="1200" baseline="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  <a:t>4.</a:t>
            </a:r>
            <a:r>
              <a:rPr lang="da-DK" altLang="da-DK" sz="1000" b="0" kern="1200" baseline="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  <a:t> Tryk </a:t>
            </a:r>
            <a:r>
              <a:rPr lang="da-DK" altLang="da-DK" sz="1000" b="1" kern="1200" baseline="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  <a:t>Indsæt</a:t>
            </a:r>
            <a:br>
              <a:rPr lang="da-DK" altLang="da-DK" sz="1000" b="1" kern="1200" baseline="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</a:br>
            <a:r>
              <a:rPr lang="da-DK" altLang="da-DK" sz="1000" b="1" kern="1200" baseline="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  <a:t>5. </a:t>
            </a:r>
            <a:r>
              <a:rPr lang="da-DK" altLang="da-DK" sz="1000" b="0" kern="1200" baseline="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  <a:t>Højre klik og vælg </a:t>
            </a:r>
            <a:r>
              <a:rPr lang="da-DK" altLang="da-DK" sz="1000" b="1" kern="1200" baseline="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  <a:t>Nulstil</a:t>
            </a:r>
            <a:r>
              <a:rPr lang="da-DK" altLang="da-DK" sz="1000" b="0" kern="1200" baseline="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  <a:t> hvis  pladsholderen forandrer sig</a:t>
            </a:r>
            <a:endParaRPr lang="da-DK" altLang="da-DK" sz="1000" b="0" kern="1200" noProof="1">
              <a:solidFill>
                <a:schemeClr val="tx1"/>
              </a:solidFill>
              <a:latin typeface="+mn-lt"/>
              <a:ea typeface="+mn-ea"/>
              <a:cs typeface="Arial" charset="0"/>
            </a:endParaRPr>
          </a:p>
        </p:txBody>
      </p:sp>
      <p:sp>
        <p:nvSpPr>
          <p:cNvPr id="16" name="TextBox 17"/>
          <p:cNvSpPr txBox="1">
            <a:spLocks noChangeArrowheads="1"/>
          </p:cNvSpPr>
          <p:nvPr userDrawn="1"/>
        </p:nvSpPr>
        <p:spPr bwMode="auto">
          <a:xfrm>
            <a:off x="-3160184" y="5934670"/>
            <a:ext cx="304165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da-DK" altLang="da-DK" sz="1000" b="1" dirty="0">
                <a:solidFill>
                  <a:schemeClr val="tx1"/>
                </a:solidFill>
                <a:latin typeface="+mn-lt"/>
              </a:rPr>
              <a:t>Generer titlen til alle slides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da-DK" altLang="da-DK" sz="1000" b="1" dirty="0">
                <a:solidFill>
                  <a:schemeClr val="tx1"/>
                </a:solidFill>
                <a:latin typeface="+mn-lt"/>
              </a:rPr>
              <a:t>1. </a:t>
            </a:r>
            <a:r>
              <a:rPr lang="da-DK" altLang="da-DK" sz="1000" dirty="0">
                <a:solidFill>
                  <a:schemeClr val="tx1"/>
                </a:solidFill>
                <a:latin typeface="+mn-lt"/>
              </a:rPr>
              <a:t>Vælg </a:t>
            </a:r>
            <a:r>
              <a:rPr lang="da-DK" altLang="da-DK" sz="1000" b="1" dirty="0">
                <a:solidFill>
                  <a:schemeClr val="tx1"/>
                </a:solidFill>
                <a:latin typeface="+mn-lt"/>
              </a:rPr>
              <a:t>’Indsæt’</a:t>
            </a:r>
            <a:r>
              <a:rPr lang="da-DK" altLang="da-DK" sz="1000" dirty="0">
                <a:solidFill>
                  <a:schemeClr val="tx1"/>
                </a:solidFill>
                <a:latin typeface="+mn-lt"/>
              </a:rPr>
              <a:t> i topmenuen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da-DK" altLang="da-DK" sz="1000" b="1" dirty="0">
                <a:solidFill>
                  <a:schemeClr val="tx1"/>
                </a:solidFill>
                <a:latin typeface="+mn-lt"/>
              </a:rPr>
              <a:t>2. </a:t>
            </a:r>
            <a:r>
              <a:rPr lang="da-DK" altLang="da-DK" sz="1000" dirty="0">
                <a:solidFill>
                  <a:schemeClr val="tx1"/>
                </a:solidFill>
                <a:latin typeface="+mn-lt"/>
              </a:rPr>
              <a:t>Vælg </a:t>
            </a:r>
            <a:r>
              <a:rPr lang="da-DK" altLang="da-DK" sz="1000" b="1" dirty="0">
                <a:solidFill>
                  <a:schemeClr val="tx1"/>
                </a:solidFill>
                <a:latin typeface="+mn-lt"/>
              </a:rPr>
              <a:t>’Sidehoved og Sidefod’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da-DK" altLang="da-DK" sz="1000" b="1" dirty="0">
                <a:solidFill>
                  <a:schemeClr val="tx1"/>
                </a:solidFill>
                <a:latin typeface="+mn-lt"/>
              </a:rPr>
              <a:t>3. </a:t>
            </a:r>
            <a:r>
              <a:rPr lang="da-DK" altLang="da-DK" sz="1000" dirty="0">
                <a:solidFill>
                  <a:schemeClr val="tx1"/>
                </a:solidFill>
                <a:latin typeface="+mn-lt"/>
              </a:rPr>
              <a:t>Skriv titel på præsentation </a:t>
            </a:r>
            <a:br>
              <a:rPr lang="da-DK" altLang="da-DK" sz="1000" dirty="0">
                <a:solidFill>
                  <a:schemeClr val="tx1"/>
                </a:solidFill>
                <a:latin typeface="+mn-lt"/>
              </a:rPr>
            </a:br>
            <a:r>
              <a:rPr lang="da-DK" altLang="da-DK" sz="1000" dirty="0">
                <a:solidFill>
                  <a:schemeClr val="tx1"/>
                </a:solidFill>
                <a:latin typeface="+mn-lt"/>
              </a:rPr>
              <a:t>ind i tekstfeltet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da-DK" altLang="da-DK" sz="1000" b="1" dirty="0">
                <a:solidFill>
                  <a:schemeClr val="tx1"/>
                </a:solidFill>
                <a:latin typeface="+mn-lt"/>
              </a:rPr>
              <a:t>4. </a:t>
            </a:r>
            <a:r>
              <a:rPr lang="da-DK" altLang="da-DK" sz="1000" dirty="0">
                <a:solidFill>
                  <a:schemeClr val="tx1"/>
                </a:solidFill>
                <a:latin typeface="+mn-lt"/>
              </a:rPr>
              <a:t>Tryk </a:t>
            </a:r>
            <a:r>
              <a:rPr lang="da-DK" altLang="da-DK" sz="1000" b="1" dirty="0">
                <a:solidFill>
                  <a:schemeClr val="tx1"/>
                </a:solidFill>
                <a:latin typeface="+mn-lt"/>
              </a:rPr>
              <a:t>’Anvend på alle’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768350" y="584200"/>
            <a:ext cx="2639351" cy="4579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83000"/>
              </a:lnSpc>
              <a:spcBef>
                <a:spcPct val="20000"/>
              </a:spcBef>
              <a:buFont typeface="VIA Type Office" panose="02000503000000020004" pitchFamily="2" charset="0"/>
              <a:buNone/>
            </a:pPr>
            <a:endParaRPr lang="da-DK" sz="1600" kern="1200" spc="-100" baseline="0" noProof="1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lvl="0" indent="0" algn="l" defTabSz="914400" rtl="0" eaLnBrk="1" latinLnBrk="0" hangingPunct="1">
              <a:lnSpc>
                <a:spcPct val="83000"/>
              </a:lnSpc>
              <a:spcBef>
                <a:spcPct val="20000"/>
              </a:spcBef>
              <a:buFont typeface="VIA Type Office" panose="02000503000000020004" pitchFamily="2" charset="0"/>
              <a:buNone/>
            </a:pPr>
            <a:r>
              <a:rPr lang="da-DK" sz="1600" kern="1200" spc="-100" baseline="0" noProof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VIA University College</a:t>
            </a:r>
          </a:p>
        </p:txBody>
      </p:sp>
      <p:pic>
        <p:nvPicPr>
          <p:cNvPr id="15" name="Picture 1" descr="cid:image001.jpg@01CF78C4.0E36819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49" y="1204905"/>
            <a:ext cx="8382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8272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341" y="584200"/>
            <a:ext cx="11494659" cy="119490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96384" y="1989138"/>
            <a:ext cx="11495616" cy="4248174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2572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Forside I - corpo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9642" y="1952837"/>
            <a:ext cx="7959276" cy="1647614"/>
          </a:xfrm>
        </p:spPr>
        <p:txBody>
          <a:bodyPr tIns="0" anchor="b" anchorCtr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68002" y="3707298"/>
            <a:ext cx="7920917" cy="1125858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subtitle</a:t>
            </a:r>
            <a:endParaRPr lang="da-DK" dirty="0"/>
          </a:p>
        </p:txBody>
      </p:sp>
      <p:sp>
        <p:nvSpPr>
          <p:cNvPr id="11" name="AutoShape 4"/>
          <p:cNvSpPr>
            <a:spLocks/>
          </p:cNvSpPr>
          <p:nvPr userDrawn="1"/>
        </p:nvSpPr>
        <p:spPr bwMode="gray">
          <a:xfrm>
            <a:off x="-3107266" y="3168689"/>
            <a:ext cx="3001433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457200" eaLnBrk="0" hangingPunct="0">
              <a:spcBef>
                <a:spcPct val="20000"/>
              </a:spcBef>
              <a:buChar char="•"/>
              <a:tabLst>
                <a:tab pos="177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 eaLnBrk="0" hangingPunct="0">
              <a:spcBef>
                <a:spcPct val="20000"/>
              </a:spcBef>
              <a:buChar char="–"/>
              <a:tabLst>
                <a:tab pos="177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 eaLnBrk="0" hangingPunct="0">
              <a:spcBef>
                <a:spcPct val="20000"/>
              </a:spcBef>
              <a:buChar char="•"/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57200" eaLnBrk="0" hangingPunct="0">
              <a:spcBef>
                <a:spcPct val="20000"/>
              </a:spcBef>
              <a:buChar char="–"/>
              <a:tabLst>
                <a:tab pos="177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 eaLnBrk="0" hangingPunct="0">
              <a:spcBef>
                <a:spcPct val="20000"/>
              </a:spcBef>
              <a:buChar char="»"/>
              <a:tabLst>
                <a:tab pos="177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7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7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7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7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  <a:defRPr/>
            </a:pPr>
            <a:r>
              <a:rPr lang="da-DK" altLang="da-DK" sz="1000" b="1" noProof="1">
                <a:solidFill>
                  <a:schemeClr val="tx1"/>
                </a:solidFill>
                <a:latin typeface="+mn-lt"/>
                <a:cs typeface="Arial" charset="0"/>
              </a:rPr>
              <a:t>Indsæt hjælpelinjer til </a:t>
            </a:r>
            <a:br>
              <a:rPr lang="da-DK" altLang="da-DK" sz="1000" b="1" noProof="1">
                <a:solidFill>
                  <a:schemeClr val="tx1"/>
                </a:solidFill>
                <a:latin typeface="+mn-lt"/>
                <a:cs typeface="Arial" charset="0"/>
              </a:rPr>
            </a:br>
            <a:r>
              <a:rPr lang="da-DK" altLang="da-DK" sz="1000" b="1" noProof="1">
                <a:solidFill>
                  <a:schemeClr val="tx1"/>
                </a:solidFill>
                <a:latin typeface="+mn-lt"/>
                <a:cs typeface="Arial" charset="0"/>
              </a:rPr>
              <a:t>placering af objekter</a:t>
            </a:r>
          </a:p>
          <a:p>
            <a:pPr algn="r" eaLnBrk="1" hangingPunct="1">
              <a:spcBef>
                <a:spcPct val="0"/>
              </a:spcBef>
              <a:buFontTx/>
              <a:buNone/>
              <a:defRPr/>
            </a:pPr>
            <a:r>
              <a:rPr lang="da-DK" altLang="da-DK" sz="1000" b="1" noProof="1">
                <a:solidFill>
                  <a:schemeClr val="tx1"/>
                </a:solidFill>
                <a:latin typeface="+mn-lt"/>
                <a:cs typeface="Arial" charset="0"/>
              </a:rPr>
              <a:t>1. </a:t>
            </a:r>
            <a:r>
              <a:rPr lang="da-DK" altLang="da-DK" sz="1000" noProof="1">
                <a:solidFill>
                  <a:schemeClr val="tx1"/>
                </a:solidFill>
                <a:latin typeface="+mn-lt"/>
                <a:cs typeface="Arial" charset="0"/>
              </a:rPr>
              <a:t>Højre klik udenfor slidet </a:t>
            </a:r>
            <a:br>
              <a:rPr lang="da-DK" altLang="da-DK" sz="1000" noProof="1">
                <a:solidFill>
                  <a:schemeClr val="tx1"/>
                </a:solidFill>
                <a:latin typeface="+mn-lt"/>
                <a:cs typeface="Arial" charset="0"/>
              </a:rPr>
            </a:br>
            <a:r>
              <a:rPr lang="da-DK" altLang="da-DK" sz="1000" noProof="1">
                <a:solidFill>
                  <a:schemeClr val="tx1"/>
                </a:solidFill>
                <a:latin typeface="+mn-lt"/>
                <a:cs typeface="Arial" charset="0"/>
              </a:rPr>
              <a:t>og vælg </a:t>
            </a:r>
            <a:r>
              <a:rPr lang="da-DK" altLang="da-DK" sz="1000" b="1" noProof="1">
                <a:solidFill>
                  <a:schemeClr val="tx1"/>
                </a:solidFill>
                <a:latin typeface="+mn-lt"/>
                <a:cs typeface="Arial" charset="0"/>
              </a:rPr>
              <a:t>’Gitter og hjælpelinjer’</a:t>
            </a:r>
          </a:p>
          <a:p>
            <a:pPr algn="r" eaLnBrk="1" hangingPunct="1">
              <a:spcBef>
                <a:spcPct val="0"/>
              </a:spcBef>
              <a:buFontTx/>
              <a:buNone/>
              <a:defRPr/>
            </a:pPr>
            <a:r>
              <a:rPr lang="da-DK" altLang="da-DK" sz="1000" b="1" noProof="1">
                <a:solidFill>
                  <a:schemeClr val="tx1"/>
                </a:solidFill>
                <a:latin typeface="+mn-lt"/>
                <a:cs typeface="Arial" charset="0"/>
              </a:rPr>
              <a:t>2. </a:t>
            </a:r>
            <a:r>
              <a:rPr lang="da-DK" altLang="da-DK" sz="1000" noProof="1">
                <a:solidFill>
                  <a:schemeClr val="tx1"/>
                </a:solidFill>
                <a:latin typeface="+mn-lt"/>
                <a:cs typeface="Arial" charset="0"/>
              </a:rPr>
              <a:t>Sæt kryds ved </a:t>
            </a:r>
            <a:r>
              <a:rPr lang="da-DK" altLang="da-DK" sz="1000" b="1" noProof="1">
                <a:solidFill>
                  <a:schemeClr val="tx1"/>
                </a:solidFill>
                <a:latin typeface="+mn-lt"/>
                <a:cs typeface="Arial" charset="0"/>
              </a:rPr>
              <a:t>’Vis tegne-</a:t>
            </a:r>
            <a:br>
              <a:rPr lang="da-DK" altLang="da-DK" sz="1000" b="1" noProof="1">
                <a:solidFill>
                  <a:schemeClr val="tx1"/>
                </a:solidFill>
                <a:latin typeface="+mn-lt"/>
                <a:cs typeface="Arial" charset="0"/>
              </a:rPr>
            </a:br>
            <a:r>
              <a:rPr lang="da-DK" altLang="da-DK" sz="1000" b="1" noProof="1">
                <a:solidFill>
                  <a:schemeClr val="tx1"/>
                </a:solidFill>
                <a:latin typeface="+mn-lt"/>
                <a:cs typeface="Arial" charset="0"/>
              </a:rPr>
              <a:t>hjælpelinjer på skærmen’</a:t>
            </a:r>
          </a:p>
          <a:p>
            <a:pPr algn="r" eaLnBrk="1" hangingPunct="1">
              <a:spcBef>
                <a:spcPct val="0"/>
              </a:spcBef>
              <a:buFontTx/>
              <a:buNone/>
              <a:defRPr/>
            </a:pPr>
            <a:r>
              <a:rPr lang="da-DK" altLang="da-DK" sz="1000" b="1" noProof="1">
                <a:solidFill>
                  <a:schemeClr val="tx1"/>
                </a:solidFill>
                <a:latin typeface="+mn-lt"/>
                <a:cs typeface="Arial" charset="0"/>
              </a:rPr>
              <a:t>3.</a:t>
            </a:r>
            <a:r>
              <a:rPr lang="da-DK" altLang="da-DK" sz="1000" noProof="1">
                <a:solidFill>
                  <a:schemeClr val="tx1"/>
                </a:solidFill>
                <a:latin typeface="+mn-lt"/>
                <a:cs typeface="Arial" charset="0"/>
              </a:rPr>
              <a:t> Vælg </a:t>
            </a:r>
            <a:r>
              <a:rPr lang="da-DK" altLang="da-DK" sz="1000" b="1" noProof="1">
                <a:solidFill>
                  <a:schemeClr val="tx1"/>
                </a:solidFill>
                <a:latin typeface="+mn-lt"/>
                <a:cs typeface="Arial" charset="0"/>
              </a:rPr>
              <a:t>’OK’</a:t>
            </a:r>
          </a:p>
        </p:txBody>
      </p:sp>
      <p:sp>
        <p:nvSpPr>
          <p:cNvPr id="18" name="TextBox 3"/>
          <p:cNvSpPr txBox="1"/>
          <p:nvPr userDrawn="1"/>
        </p:nvSpPr>
        <p:spPr>
          <a:xfrm>
            <a:off x="-3107267" y="1916113"/>
            <a:ext cx="2946400" cy="92333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r">
              <a:spcBef>
                <a:spcPts val="600"/>
              </a:spcBef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layout/design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Højre klik udenfor dit slide </a:t>
            </a:r>
            <a:b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et passende layout </a:t>
            </a:r>
            <a:b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fra “drop ned” menuen</a:t>
            </a:r>
            <a:b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Når du laver et nyt slide kan du vælge layout direkt under knappen ‘Nyt dias’</a:t>
            </a:r>
          </a:p>
        </p:txBody>
      </p:sp>
      <p:sp>
        <p:nvSpPr>
          <p:cNvPr id="19" name="AutoShape 4"/>
          <p:cNvSpPr>
            <a:spLocks/>
          </p:cNvSpPr>
          <p:nvPr userDrawn="1"/>
        </p:nvSpPr>
        <p:spPr bwMode="gray">
          <a:xfrm>
            <a:off x="-2929002" y="584200"/>
            <a:ext cx="2823169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457200" eaLnBrk="0" hangingPunct="0">
              <a:spcBef>
                <a:spcPct val="20000"/>
              </a:spcBef>
              <a:buChar char="•"/>
              <a:tabLst>
                <a:tab pos="177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 eaLnBrk="0" hangingPunct="0">
              <a:spcBef>
                <a:spcPct val="20000"/>
              </a:spcBef>
              <a:buChar char="–"/>
              <a:tabLst>
                <a:tab pos="177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 eaLnBrk="0" hangingPunct="0">
              <a:spcBef>
                <a:spcPct val="20000"/>
              </a:spcBef>
              <a:buChar char="•"/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57200" eaLnBrk="0" hangingPunct="0">
              <a:spcBef>
                <a:spcPct val="20000"/>
              </a:spcBef>
              <a:buChar char="–"/>
              <a:tabLst>
                <a:tab pos="177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 eaLnBrk="0" hangingPunct="0">
              <a:spcBef>
                <a:spcPct val="20000"/>
              </a:spcBef>
              <a:buChar char="»"/>
              <a:tabLst>
                <a:tab pos="177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7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7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7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7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  <a:defRPr/>
            </a:pPr>
            <a:r>
              <a:rPr lang="da-DK" altLang="da-DK" sz="1000" b="1" kern="120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  <a:t>Indsæt nyt ikon </a:t>
            </a:r>
            <a:br>
              <a:rPr lang="da-DK" altLang="da-DK" sz="1000" b="1" kern="120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</a:br>
            <a:r>
              <a:rPr lang="da-DK" altLang="da-DK" sz="1000" b="1" kern="120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  <a:t>1. </a:t>
            </a:r>
            <a:r>
              <a:rPr lang="da-DK" altLang="da-DK" sz="1000" b="0" kern="120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  <a:t>Højre klik på ikonet</a:t>
            </a:r>
            <a:br>
              <a:rPr lang="da-DK" altLang="da-DK" sz="1000" b="0" kern="120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</a:br>
            <a:r>
              <a:rPr lang="da-DK" altLang="da-DK" sz="1000" b="1" kern="120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  <a:t>2. </a:t>
            </a:r>
            <a:r>
              <a:rPr lang="da-DK" altLang="da-DK" sz="1000" b="0" kern="120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  <a:t>Vælg</a:t>
            </a:r>
            <a:r>
              <a:rPr lang="da-DK" altLang="da-DK" sz="1000" b="0" kern="1200" baseline="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  <a:t> </a:t>
            </a:r>
            <a:r>
              <a:rPr lang="da-DK" altLang="da-DK" sz="1000" b="1" kern="1200" baseline="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  <a:t>Skift billede</a:t>
            </a:r>
          </a:p>
          <a:p>
            <a:pPr algn="r" eaLnBrk="1" hangingPunct="1">
              <a:spcBef>
                <a:spcPct val="0"/>
              </a:spcBef>
              <a:buFontTx/>
              <a:buNone/>
              <a:defRPr/>
            </a:pPr>
            <a:r>
              <a:rPr lang="da-DK" altLang="da-DK" sz="1000" b="1" kern="1200" baseline="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  <a:t>3. </a:t>
            </a:r>
            <a:r>
              <a:rPr lang="da-DK" altLang="da-DK" sz="1000" b="0" kern="1200" baseline="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  <a:t>Vælg det nye ikon</a:t>
            </a:r>
            <a:br>
              <a:rPr lang="da-DK" altLang="da-DK" sz="1000" b="0" kern="1200" baseline="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</a:br>
            <a:r>
              <a:rPr lang="da-DK" altLang="da-DK" sz="1000" b="1" kern="1200" baseline="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  <a:t>4.</a:t>
            </a:r>
            <a:r>
              <a:rPr lang="da-DK" altLang="da-DK" sz="1000" b="0" kern="1200" baseline="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  <a:t> Tryk </a:t>
            </a:r>
            <a:r>
              <a:rPr lang="da-DK" altLang="da-DK" sz="1000" b="1" kern="1200" baseline="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  <a:t>Indsæt</a:t>
            </a:r>
            <a:br>
              <a:rPr lang="da-DK" altLang="da-DK" sz="1000" b="1" kern="1200" baseline="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</a:br>
            <a:r>
              <a:rPr lang="da-DK" altLang="da-DK" sz="1000" b="1" kern="1200" baseline="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  <a:t>5. </a:t>
            </a:r>
            <a:r>
              <a:rPr lang="da-DK" altLang="da-DK" sz="1000" b="0" kern="1200" baseline="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  <a:t>Højre klik og vælg </a:t>
            </a:r>
            <a:r>
              <a:rPr lang="da-DK" altLang="da-DK" sz="1000" b="1" kern="1200" baseline="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  <a:t>Nulstil</a:t>
            </a:r>
            <a:r>
              <a:rPr lang="da-DK" altLang="da-DK" sz="1000" b="0" kern="1200" baseline="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  <a:t> hvis  pladsholderen forandrer sig</a:t>
            </a:r>
            <a:endParaRPr lang="da-DK" altLang="da-DK" sz="1000" b="0" kern="1200" noProof="1">
              <a:solidFill>
                <a:schemeClr val="tx1"/>
              </a:solidFill>
              <a:latin typeface="+mn-lt"/>
              <a:ea typeface="+mn-ea"/>
              <a:cs typeface="Arial" charset="0"/>
            </a:endParaRPr>
          </a:p>
        </p:txBody>
      </p:sp>
      <p:sp>
        <p:nvSpPr>
          <p:cNvPr id="16" name="TextBox 17"/>
          <p:cNvSpPr txBox="1">
            <a:spLocks noChangeArrowheads="1"/>
          </p:cNvSpPr>
          <p:nvPr userDrawn="1"/>
        </p:nvSpPr>
        <p:spPr bwMode="auto">
          <a:xfrm>
            <a:off x="-3160184" y="5934670"/>
            <a:ext cx="304165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da-DK" altLang="da-DK" sz="1000" b="1" dirty="0">
                <a:solidFill>
                  <a:schemeClr val="tx1"/>
                </a:solidFill>
                <a:latin typeface="+mn-lt"/>
              </a:rPr>
              <a:t>Generer titlen til alle slides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da-DK" altLang="da-DK" sz="1000" b="1" dirty="0">
                <a:solidFill>
                  <a:schemeClr val="tx1"/>
                </a:solidFill>
                <a:latin typeface="+mn-lt"/>
              </a:rPr>
              <a:t>1. </a:t>
            </a:r>
            <a:r>
              <a:rPr lang="da-DK" altLang="da-DK" sz="1000" dirty="0">
                <a:solidFill>
                  <a:schemeClr val="tx1"/>
                </a:solidFill>
                <a:latin typeface="+mn-lt"/>
              </a:rPr>
              <a:t>Vælg </a:t>
            </a:r>
            <a:r>
              <a:rPr lang="da-DK" altLang="da-DK" sz="1000" b="1" dirty="0">
                <a:solidFill>
                  <a:schemeClr val="tx1"/>
                </a:solidFill>
                <a:latin typeface="+mn-lt"/>
              </a:rPr>
              <a:t>’Indsæt’</a:t>
            </a:r>
            <a:r>
              <a:rPr lang="da-DK" altLang="da-DK" sz="1000" dirty="0">
                <a:solidFill>
                  <a:schemeClr val="tx1"/>
                </a:solidFill>
                <a:latin typeface="+mn-lt"/>
              </a:rPr>
              <a:t> i topmenuen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da-DK" altLang="da-DK" sz="1000" b="1" dirty="0">
                <a:solidFill>
                  <a:schemeClr val="tx1"/>
                </a:solidFill>
                <a:latin typeface="+mn-lt"/>
              </a:rPr>
              <a:t>2. </a:t>
            </a:r>
            <a:r>
              <a:rPr lang="da-DK" altLang="da-DK" sz="1000" dirty="0">
                <a:solidFill>
                  <a:schemeClr val="tx1"/>
                </a:solidFill>
                <a:latin typeface="+mn-lt"/>
              </a:rPr>
              <a:t>Vælg </a:t>
            </a:r>
            <a:r>
              <a:rPr lang="da-DK" altLang="da-DK" sz="1000" b="1" dirty="0">
                <a:solidFill>
                  <a:schemeClr val="tx1"/>
                </a:solidFill>
                <a:latin typeface="+mn-lt"/>
              </a:rPr>
              <a:t>’Sidehoved og Sidefod’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da-DK" altLang="da-DK" sz="1000" b="1" dirty="0">
                <a:solidFill>
                  <a:schemeClr val="tx1"/>
                </a:solidFill>
                <a:latin typeface="+mn-lt"/>
              </a:rPr>
              <a:t>3. </a:t>
            </a:r>
            <a:r>
              <a:rPr lang="da-DK" altLang="da-DK" sz="1000" dirty="0">
                <a:solidFill>
                  <a:schemeClr val="tx1"/>
                </a:solidFill>
                <a:latin typeface="+mn-lt"/>
              </a:rPr>
              <a:t>Skriv titel på præsentation </a:t>
            </a:r>
            <a:br>
              <a:rPr lang="da-DK" altLang="da-DK" sz="1000" dirty="0">
                <a:solidFill>
                  <a:schemeClr val="tx1"/>
                </a:solidFill>
                <a:latin typeface="+mn-lt"/>
              </a:rPr>
            </a:br>
            <a:r>
              <a:rPr lang="da-DK" altLang="da-DK" sz="1000" dirty="0">
                <a:solidFill>
                  <a:schemeClr val="tx1"/>
                </a:solidFill>
                <a:latin typeface="+mn-lt"/>
              </a:rPr>
              <a:t>ind i tekstfeltet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da-DK" altLang="da-DK" sz="1000" b="1" dirty="0">
                <a:solidFill>
                  <a:schemeClr val="tx1"/>
                </a:solidFill>
                <a:latin typeface="+mn-lt"/>
              </a:rPr>
              <a:t>4. </a:t>
            </a:r>
            <a:r>
              <a:rPr lang="da-DK" altLang="da-DK" sz="1000" dirty="0">
                <a:solidFill>
                  <a:schemeClr val="tx1"/>
                </a:solidFill>
                <a:latin typeface="+mn-lt"/>
              </a:rPr>
              <a:t>Tryk </a:t>
            </a:r>
            <a:r>
              <a:rPr lang="da-DK" altLang="da-DK" sz="1000" b="1" dirty="0">
                <a:solidFill>
                  <a:schemeClr val="tx1"/>
                </a:solidFill>
                <a:latin typeface="+mn-lt"/>
              </a:rPr>
              <a:t>’Anvend på alle’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768350" y="584200"/>
            <a:ext cx="2639351" cy="4579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83000"/>
              </a:lnSpc>
              <a:spcBef>
                <a:spcPct val="20000"/>
              </a:spcBef>
              <a:buFont typeface="VIA Type Office" panose="02000503000000020004" pitchFamily="2" charset="0"/>
              <a:buNone/>
            </a:pPr>
            <a:endParaRPr lang="da-DK" sz="1600" kern="1200" spc="-100" baseline="0" noProof="1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lvl="0" indent="0" algn="l" defTabSz="914400" rtl="0" eaLnBrk="1" latinLnBrk="0" hangingPunct="1">
              <a:lnSpc>
                <a:spcPct val="83000"/>
              </a:lnSpc>
              <a:spcBef>
                <a:spcPct val="20000"/>
              </a:spcBef>
              <a:buFont typeface="VIA Type Office" panose="02000503000000020004" pitchFamily="2" charset="0"/>
              <a:buNone/>
            </a:pPr>
            <a:r>
              <a:rPr lang="da-DK" sz="1600" kern="1200" spc="-100" baseline="0" noProof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VIA University College</a:t>
            </a:r>
          </a:p>
        </p:txBody>
      </p:sp>
      <p:pic>
        <p:nvPicPr>
          <p:cNvPr id="15" name="Picture 1" descr="cid:image001.jpg@01CF78C4.0E36819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49" y="1204905"/>
            <a:ext cx="8382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00356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ndholdsside II - punkter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VIA Type Office Light" panose="02000503000000020004" pitchFamily="2" charset="0"/>
              </a:defRPr>
            </a:lvl1pPr>
          </a:lstStyle>
          <a:p>
            <a:r>
              <a:rPr lang="da-DK" dirty="0"/>
              <a:t>Overskrift i maksimalt to linjer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5855212D-A239-44D3-B25B-09851D6177DA}" type="datetime2">
              <a:rPr lang="da-DK" smtClean="0"/>
              <a:t>4. september 2019</a:t>
            </a:fld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1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5BA07366-CB75-4AA8-9E5B-928B849F427C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2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da-DK" dirty="0"/>
          </a:p>
        </p:txBody>
      </p:sp>
      <p:sp>
        <p:nvSpPr>
          <p:cNvPr id="29" name="TextBox 3"/>
          <p:cNvSpPr txBox="1"/>
          <p:nvPr userDrawn="1"/>
        </p:nvSpPr>
        <p:spPr>
          <a:xfrm>
            <a:off x="-2547211" y="6631"/>
            <a:ext cx="2386344" cy="92333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>
              <a:spcBef>
                <a:spcPts val="600"/>
              </a:spcBef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layout/design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Højre klik udenfor dit slide </a:t>
            </a:r>
            <a:b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et passende layout </a:t>
            </a:r>
            <a:b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fra “drop ned” menuen</a:t>
            </a:r>
            <a:b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Når du laver et nyt slide kan du vælge layout direkt under knappen ‘Nyt dias’</a:t>
            </a:r>
          </a:p>
        </p:txBody>
      </p:sp>
      <p:grpSp>
        <p:nvGrpSpPr>
          <p:cNvPr id="21" name="Group 7"/>
          <p:cNvGrpSpPr/>
          <p:nvPr userDrawn="1"/>
        </p:nvGrpSpPr>
        <p:grpSpPr>
          <a:xfrm>
            <a:off x="-2389636" y="3657183"/>
            <a:ext cx="2276554" cy="3180414"/>
            <a:chOff x="-2389014" y="3657183"/>
            <a:chExt cx="2275961" cy="3180414"/>
          </a:xfrm>
        </p:grpSpPr>
        <p:grpSp>
          <p:nvGrpSpPr>
            <p:cNvPr id="22" name="Gruppe 37"/>
            <p:cNvGrpSpPr/>
            <p:nvPr userDrawn="1"/>
          </p:nvGrpSpPr>
          <p:grpSpPr>
            <a:xfrm>
              <a:off x="-2261220" y="3657183"/>
              <a:ext cx="2148167" cy="3180414"/>
              <a:chOff x="-2261220" y="2628888"/>
              <a:chExt cx="2148167" cy="3180414"/>
            </a:xfrm>
          </p:grpSpPr>
          <p:pic>
            <p:nvPicPr>
              <p:cNvPr id="27" name="Picture 2"/>
              <p:cNvPicPr>
                <a:picLocks noChangeAspect="1" noChangeArrowheads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261220" y="3506000"/>
                <a:ext cx="2131203" cy="20485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28" name="TextBox 11"/>
              <p:cNvSpPr txBox="1"/>
              <p:nvPr userDrawn="1"/>
            </p:nvSpPr>
            <p:spPr>
              <a:xfrm>
                <a:off x="-1944724" y="2628888"/>
                <a:ext cx="1824090" cy="8463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>
                <a:spAutoFit/>
              </a:bodyPr>
              <a:lstStyle/>
              <a:p>
                <a:pPr algn="r">
                  <a:spcBef>
                    <a:spcPts val="600"/>
                  </a:spcBef>
                  <a:defRPr/>
                </a:pPr>
                <a:r>
                  <a:rPr lang="da-DK" sz="1000" b="1" noProof="1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Skift baggrundsfarve</a:t>
                </a:r>
                <a:br>
                  <a:rPr lang="da-DK" sz="1000" b="1" noProof="1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</a:br>
                <a:r>
                  <a:rPr lang="da-DK" sz="1000" b="1" noProof="1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1. </a:t>
                </a:r>
                <a:r>
                  <a:rPr lang="da-DK" sz="1000" b="0" noProof="1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K</a:t>
                </a:r>
                <a:r>
                  <a:rPr lang="da-DK" sz="1000" noProof="1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lik udenfor diaset,</a:t>
                </a:r>
                <a:r>
                  <a:rPr lang="da-DK" sz="1000" baseline="0" noProof="1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 vælg </a:t>
                </a:r>
                <a:r>
                  <a:rPr lang="da-DK" sz="1000" b="1" baseline="0" noProof="1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Formater baggrund </a:t>
                </a:r>
              </a:p>
              <a:p>
                <a:pPr algn="r">
                  <a:spcBef>
                    <a:spcPts val="600"/>
                  </a:spcBef>
                  <a:defRPr/>
                </a:pPr>
                <a:r>
                  <a:rPr lang="da-DK" sz="1000" b="1" noProof="1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2. </a:t>
                </a:r>
                <a:r>
                  <a:rPr lang="da-DK" sz="1000" b="0" noProof="1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Vælg</a:t>
                </a:r>
                <a:r>
                  <a:rPr lang="da-DK" sz="1000" b="1" noProof="1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 ‘Massiv udfyldning’</a:t>
                </a:r>
                <a:r>
                  <a:rPr lang="da-DK" sz="1000" b="0" noProof="1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 og vælg farve</a:t>
                </a:r>
                <a:r>
                  <a:rPr lang="da-DK" sz="1000" b="0" baseline="0" noProof="1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 fra VIAs farvepalette</a:t>
                </a:r>
              </a:p>
            </p:txBody>
          </p:sp>
          <p:grpSp>
            <p:nvGrpSpPr>
              <p:cNvPr id="30" name="Gruppe 40"/>
              <p:cNvGrpSpPr/>
              <p:nvPr userDrawn="1"/>
            </p:nvGrpSpPr>
            <p:grpSpPr>
              <a:xfrm>
                <a:off x="-1426464" y="4317211"/>
                <a:ext cx="1313411" cy="1492091"/>
                <a:chOff x="-1426464" y="4279878"/>
                <a:chExt cx="1313411" cy="1492091"/>
              </a:xfrm>
            </p:grpSpPr>
            <p:pic>
              <p:nvPicPr>
                <p:cNvPr id="31" name="Picture 2"/>
                <p:cNvPicPr>
                  <a:picLocks noChangeAspect="1" noChangeArrowheads="1"/>
                </p:cNvPicPr>
                <p:nvPr userDrawn="1"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94252" y="4279878"/>
                  <a:ext cx="1264235" cy="14920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</p:pic>
            <p:cxnSp>
              <p:nvCxnSpPr>
                <p:cNvPr id="43" name="Lige forbindelse 42"/>
                <p:cNvCxnSpPr/>
                <p:nvPr userDrawn="1"/>
              </p:nvCxnSpPr>
              <p:spPr>
                <a:xfrm>
                  <a:off x="-1426464" y="5486400"/>
                  <a:ext cx="1313411" cy="12967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Lige forbindelse 43"/>
                <p:cNvCxnSpPr/>
                <p:nvPr userDrawn="1"/>
              </p:nvCxnSpPr>
              <p:spPr>
                <a:xfrm flipV="1">
                  <a:off x="-1426464" y="5486400"/>
                  <a:ext cx="1306761" cy="13633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ktangel 44"/>
                <p:cNvSpPr/>
                <p:nvPr userDrawn="1"/>
              </p:nvSpPr>
              <p:spPr>
                <a:xfrm>
                  <a:off x="-1124764" y="4855860"/>
                  <a:ext cx="105385" cy="108012"/>
                </a:xfrm>
                <a:prstGeom prst="rect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 sz="1800" dirty="0"/>
                </a:p>
              </p:txBody>
            </p:sp>
          </p:grpSp>
        </p:grpSp>
        <p:sp>
          <p:nvSpPr>
            <p:cNvPr id="23" name="Rektangel 46"/>
            <p:cNvSpPr/>
            <p:nvPr userDrawn="1"/>
          </p:nvSpPr>
          <p:spPr>
            <a:xfrm>
              <a:off x="-1019379" y="5777498"/>
              <a:ext cx="889362" cy="11053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1800" dirty="0"/>
            </a:p>
          </p:txBody>
        </p:sp>
        <p:cxnSp>
          <p:nvCxnSpPr>
            <p:cNvPr id="24" name="Lige forbindelse 47"/>
            <p:cNvCxnSpPr>
              <a:endCxn id="23" idx="0"/>
            </p:cNvCxnSpPr>
            <p:nvPr userDrawn="1"/>
          </p:nvCxnSpPr>
          <p:spPr>
            <a:xfrm>
              <a:off x="-762135" y="4503569"/>
              <a:ext cx="187437" cy="12739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kstboks 45"/>
            <p:cNvSpPr txBox="1"/>
            <p:nvPr userDrawn="1"/>
          </p:nvSpPr>
          <p:spPr>
            <a:xfrm>
              <a:off x="-2389014" y="5918968"/>
              <a:ext cx="962550" cy="534368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lIns="0" tIns="36000" rIns="36000" bIns="3600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a-DK" sz="1000" b="0" i="0" u="none" strike="noStrike" kern="1200" cap="none" spc="0" normalizeH="0" baseline="0" noProof="1">
                  <a:ln>
                    <a:noFill/>
                  </a:ln>
                  <a:solidFill>
                    <a:srgbClr val="414141"/>
                  </a:solidFill>
                  <a:effectLst/>
                  <a:uLnTx/>
                  <a:uFillTx/>
                  <a:latin typeface="+mn-lt"/>
                  <a:cs typeface="Arial" panose="020B0604020202020204" pitchFamily="34" charset="0"/>
                </a:rPr>
                <a:t>Den lyse grå baggrundsfarve </a:t>
              </a:r>
              <a:br>
                <a:rPr kumimoji="0" lang="da-DK" sz="1000" b="0" i="0" u="none" strike="noStrike" kern="1200" cap="none" spc="0" normalizeH="0" baseline="0" noProof="1">
                  <a:ln>
                    <a:noFill/>
                  </a:ln>
                  <a:solidFill>
                    <a:srgbClr val="414141"/>
                  </a:solidFill>
                  <a:effectLst/>
                  <a:uLnTx/>
                  <a:uFillTx/>
                  <a:latin typeface="+mn-lt"/>
                  <a:cs typeface="Arial" panose="020B0604020202020204" pitchFamily="34" charset="0"/>
                </a:rPr>
              </a:br>
              <a:r>
                <a:rPr kumimoji="0" lang="da-DK" sz="1000" b="0" i="0" u="none" strike="noStrike" kern="1200" cap="none" spc="0" normalizeH="0" baseline="0" noProof="1">
                  <a:ln>
                    <a:noFill/>
                  </a:ln>
                  <a:solidFill>
                    <a:srgbClr val="414141"/>
                  </a:solidFill>
                  <a:effectLst/>
                  <a:uLnTx/>
                  <a:uFillTx/>
                  <a:latin typeface="+mn-lt"/>
                  <a:cs typeface="Arial" panose="020B0604020202020204" pitchFamily="34" charset="0"/>
                </a:rPr>
                <a:t>er highlightet </a:t>
              </a:r>
              <a:endParaRPr kumimoji="0" lang="da-DK" sz="1000" b="1" i="0" u="none" strike="noStrike" kern="1200" cap="none" spc="0" normalizeH="0" baseline="0" noProof="1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endParaRPr>
            </a:p>
          </p:txBody>
        </p:sp>
        <p:cxnSp>
          <p:nvCxnSpPr>
            <p:cNvPr id="26" name="Straight Connector 26"/>
            <p:cNvCxnSpPr/>
            <p:nvPr userDrawn="1"/>
          </p:nvCxnSpPr>
          <p:spPr>
            <a:xfrm flipV="1">
              <a:off x="-1426464" y="5975494"/>
              <a:ext cx="301700" cy="2106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768350" y="1916114"/>
            <a:ext cx="10655175" cy="3925887"/>
          </a:xfrm>
        </p:spPr>
        <p:txBody>
          <a:bodyPr/>
          <a:lstStyle>
            <a:lvl2pPr>
              <a:defRPr baseline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da-DK" noProof="0" dirty="0"/>
              <a:t>Klik for at redigere i master</a:t>
            </a:r>
          </a:p>
          <a:p>
            <a:pPr lvl="1"/>
            <a:r>
              <a:rPr lang="da-DK" noProof="0" dirty="0"/>
              <a:t>Andet niveau</a:t>
            </a:r>
          </a:p>
          <a:p>
            <a:pPr lvl="2"/>
            <a:r>
              <a:rPr lang="da-DK" noProof="0" dirty="0"/>
              <a:t>Tredje niveau</a:t>
            </a:r>
          </a:p>
          <a:p>
            <a:pPr lvl="3"/>
            <a:r>
              <a:rPr lang="da-DK" noProof="0" dirty="0"/>
              <a:t>Fjerde niveau</a:t>
            </a:r>
          </a:p>
          <a:p>
            <a:pPr lvl="4"/>
            <a:r>
              <a:rPr lang="da-DK" noProof="0" dirty="0"/>
              <a:t>Femte niveau</a:t>
            </a:r>
          </a:p>
        </p:txBody>
      </p:sp>
      <p:sp>
        <p:nvSpPr>
          <p:cNvPr id="32" name="Text Placeholder 16"/>
          <p:cNvSpPr>
            <a:spLocks noGrp="1"/>
          </p:cNvSpPr>
          <p:nvPr>
            <p:ph type="body" sz="quarter" idx="16"/>
          </p:nvPr>
        </p:nvSpPr>
        <p:spPr>
          <a:xfrm>
            <a:off x="761699" y="5922000"/>
            <a:ext cx="2448638" cy="374400"/>
          </a:xfrm>
          <a:blipFill>
            <a:blip r:embed="rId4"/>
            <a:stretch>
              <a:fillRect/>
            </a:stretch>
          </a:blipFill>
        </p:spPr>
        <p:txBody>
          <a:bodyPr tIns="0">
            <a:normAutofit/>
          </a:bodyPr>
          <a:lstStyle>
            <a:lvl1pPr>
              <a:defRPr sz="100"/>
            </a:lvl1pPr>
          </a:lstStyle>
          <a:p>
            <a:pPr lvl="0"/>
            <a:r>
              <a:rPr lang="da-DK" noProof="1"/>
              <a:t>Rediger typografien i masterens</a:t>
            </a:r>
          </a:p>
        </p:txBody>
      </p:sp>
    </p:spTree>
    <p:extLst>
      <p:ext uri="{BB962C8B-B14F-4D97-AF65-F5344CB8AC3E}">
        <p14:creationId xmlns:p14="http://schemas.microsoft.com/office/powerpoint/2010/main" val="898814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omt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2648F499-3B6C-43EB-B6FA-4CA79B2F4AEB}" type="datetime2">
              <a:rPr lang="da-DK" smtClean="0"/>
              <a:t>4. september 2019</a:t>
            </a:fld>
            <a:endParaRPr lang="da-DK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5BA07366-CB75-4AA8-9E5B-928B849F427C}" type="slidenum">
              <a:rPr lang="da-DK" smtClean="0"/>
              <a:t>‹#›</a:t>
            </a:fld>
            <a:endParaRPr lang="da-DK" dirty="0"/>
          </a:p>
        </p:txBody>
      </p:sp>
      <p:grpSp>
        <p:nvGrpSpPr>
          <p:cNvPr id="6" name="Gruppe 5"/>
          <p:cNvGrpSpPr/>
          <p:nvPr userDrawn="1"/>
        </p:nvGrpSpPr>
        <p:grpSpPr>
          <a:xfrm>
            <a:off x="-3014960" y="3657183"/>
            <a:ext cx="2864223" cy="3180414"/>
            <a:chOff x="-2261220" y="2628888"/>
            <a:chExt cx="2148167" cy="3180414"/>
          </a:xfrm>
        </p:grpSpPr>
        <p:pic>
          <p:nvPicPr>
            <p:cNvPr id="7" name="Picture 2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61220" y="3506000"/>
              <a:ext cx="2131203" cy="20485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8" name="TextBox 11"/>
            <p:cNvSpPr txBox="1"/>
            <p:nvPr userDrawn="1"/>
          </p:nvSpPr>
          <p:spPr>
            <a:xfrm>
              <a:off x="-1944724" y="2628888"/>
              <a:ext cx="1824090" cy="8463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ts val="600"/>
                </a:spcBef>
                <a:defRPr/>
              </a:pPr>
              <a:r>
                <a:rPr lang="da-DK" sz="1000" b="1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Skift baggrundsfarve</a:t>
              </a:r>
              <a:br>
                <a:rPr lang="da-DK" sz="1000" b="1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</a:br>
              <a:r>
                <a:rPr lang="da-DK" sz="1000" b="1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1. </a:t>
              </a:r>
              <a:r>
                <a:rPr lang="da-DK" sz="1000" b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</a:t>
              </a:r>
              <a:r>
                <a:rPr lang="da-DK" sz="100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lik udenfor diaset,</a:t>
              </a:r>
              <a:r>
                <a:rPr lang="da-DK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vælg </a:t>
              </a:r>
              <a:r>
                <a:rPr lang="da-DK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Formater baggrund </a:t>
              </a:r>
            </a:p>
            <a:p>
              <a:pPr algn="r">
                <a:spcBef>
                  <a:spcPts val="600"/>
                </a:spcBef>
                <a:defRPr/>
              </a:pPr>
              <a:r>
                <a:rPr lang="da-DK" sz="1000" b="1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2. </a:t>
              </a:r>
              <a:r>
                <a:rPr lang="da-DK" sz="1000" b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Vælg</a:t>
              </a:r>
              <a:r>
                <a:rPr lang="da-DK" sz="1000" b="1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‘Massiv udfyldning’</a:t>
              </a:r>
              <a:r>
                <a:rPr lang="da-DK" sz="1000" b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og vælg farve</a:t>
              </a:r>
              <a:r>
                <a:rPr lang="da-DK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fra VIAs farvepalette</a:t>
              </a:r>
            </a:p>
          </p:txBody>
        </p:sp>
        <p:grpSp>
          <p:nvGrpSpPr>
            <p:cNvPr id="9" name="Gruppe 8"/>
            <p:cNvGrpSpPr/>
            <p:nvPr userDrawn="1"/>
          </p:nvGrpSpPr>
          <p:grpSpPr>
            <a:xfrm>
              <a:off x="-1426464" y="4317211"/>
              <a:ext cx="1313411" cy="1492091"/>
              <a:chOff x="-1426464" y="4279878"/>
              <a:chExt cx="1313411" cy="1492091"/>
            </a:xfrm>
          </p:grpSpPr>
          <p:pic>
            <p:nvPicPr>
              <p:cNvPr id="10" name="Picture 2"/>
              <p:cNvPicPr>
                <a:picLocks noChangeAspect="1" noChangeArrowheads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394252" y="4279878"/>
                <a:ext cx="1264235" cy="14920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cxnSp>
            <p:nvCxnSpPr>
              <p:cNvPr id="11" name="Lige forbindelse 10"/>
              <p:cNvCxnSpPr/>
              <p:nvPr userDrawn="1"/>
            </p:nvCxnSpPr>
            <p:spPr>
              <a:xfrm>
                <a:off x="-1426464" y="5486400"/>
                <a:ext cx="1313411" cy="12967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Lige forbindelse 11"/>
              <p:cNvCxnSpPr/>
              <p:nvPr userDrawn="1"/>
            </p:nvCxnSpPr>
            <p:spPr>
              <a:xfrm flipV="1">
                <a:off x="-1426464" y="5486400"/>
                <a:ext cx="1306761" cy="13633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ktangel 12"/>
              <p:cNvSpPr/>
              <p:nvPr userDrawn="1"/>
            </p:nvSpPr>
            <p:spPr>
              <a:xfrm>
                <a:off x="-1124764" y="4855860"/>
                <a:ext cx="105385" cy="108012"/>
              </a:xfrm>
              <a:prstGeom prst="rect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 sz="1800" dirty="0"/>
              </a:p>
            </p:txBody>
          </p:sp>
        </p:grpSp>
      </p:grpSp>
      <p:sp>
        <p:nvSpPr>
          <p:cNvPr id="14" name="Tekstboks 13"/>
          <p:cNvSpPr txBox="1"/>
          <p:nvPr userDrawn="1"/>
        </p:nvSpPr>
        <p:spPr>
          <a:xfrm>
            <a:off x="-3185352" y="5918968"/>
            <a:ext cx="1283400" cy="53436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lIns="0" tIns="36000" rIns="36000" bIns="3600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000" b="0" i="0" u="none" strike="noStrike" kern="1200" cap="none" spc="0" normalizeH="0" baseline="0" noProof="1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rPr>
              <a:t>Den lyse grå baggrundsfarve </a:t>
            </a:r>
            <a:br>
              <a:rPr kumimoji="0" lang="da-DK" sz="1000" b="0" i="0" u="none" strike="noStrike" kern="1200" cap="none" spc="0" normalizeH="0" baseline="0" noProof="1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rPr>
            </a:br>
            <a:r>
              <a:rPr kumimoji="0" lang="da-DK" sz="1000" b="0" i="0" u="none" strike="noStrike" kern="1200" cap="none" spc="0" normalizeH="0" baseline="0" noProof="1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rPr>
              <a:t>er highlightet </a:t>
            </a:r>
            <a:endParaRPr kumimoji="0" lang="da-DK" sz="1000" b="1" i="0" u="none" strike="noStrike" kern="1200" cap="none" spc="0" normalizeH="0" baseline="0" noProof="1">
              <a:ln>
                <a:noFill/>
              </a:ln>
              <a:solidFill>
                <a:srgbClr val="414141"/>
              </a:solidFill>
              <a:effectLst/>
              <a:uLnTx/>
              <a:uFillTx/>
              <a:latin typeface="+mn-lt"/>
              <a:cs typeface="Arial" panose="020B0604020202020204" pitchFamily="34" charset="0"/>
            </a:endParaRPr>
          </a:p>
        </p:txBody>
      </p:sp>
      <p:sp>
        <p:nvSpPr>
          <p:cNvPr id="15" name="Rektangel 14"/>
          <p:cNvSpPr/>
          <p:nvPr userDrawn="1"/>
        </p:nvSpPr>
        <p:spPr>
          <a:xfrm>
            <a:off x="-1359172" y="5918968"/>
            <a:ext cx="1185816" cy="1105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 dirty="0"/>
          </a:p>
        </p:txBody>
      </p:sp>
      <p:cxnSp>
        <p:nvCxnSpPr>
          <p:cNvPr id="16" name="Lige forbindelse 15"/>
          <p:cNvCxnSpPr>
            <a:endCxn id="15" idx="0"/>
          </p:cNvCxnSpPr>
          <p:nvPr userDrawn="1"/>
        </p:nvCxnSpPr>
        <p:spPr>
          <a:xfrm>
            <a:off x="-960784" y="4503570"/>
            <a:ext cx="194520" cy="14153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3"/>
          <p:cNvSpPr txBox="1"/>
          <p:nvPr userDrawn="1"/>
        </p:nvSpPr>
        <p:spPr>
          <a:xfrm>
            <a:off x="-3107267" y="6631"/>
            <a:ext cx="2946400" cy="92333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r">
              <a:spcBef>
                <a:spcPts val="600"/>
              </a:spcBef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layout/design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Højre klik udenfor dit slide </a:t>
            </a:r>
            <a:b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et passende layout </a:t>
            </a:r>
            <a:b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fra “drop ned” menuen</a:t>
            </a:r>
            <a:b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Når du laver et nyt slide kan du vælge layout direkt under knappen ‘Nyt dias’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768000" y="5922000"/>
            <a:ext cx="2448000" cy="374400"/>
          </a:xfrm>
          <a:blipFill>
            <a:blip r:embed="rId4"/>
            <a:stretch>
              <a:fillRect/>
            </a:stretch>
          </a:blipFill>
        </p:spPr>
        <p:txBody>
          <a:bodyPr tIns="0">
            <a:normAutofit/>
          </a:bodyPr>
          <a:lstStyle>
            <a:lvl1pPr>
              <a:defRPr sz="100"/>
            </a:lvl1pPr>
          </a:lstStyle>
          <a:p>
            <a:pPr lvl="0"/>
            <a:r>
              <a:rPr lang="en-US" noProof="1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229612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x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341" y="584200"/>
            <a:ext cx="11494659" cy="119490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96384" y="1989138"/>
            <a:ext cx="11495616" cy="4248174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7926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341" y="584200"/>
            <a:ext cx="11494659" cy="119490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96384" y="1989138"/>
            <a:ext cx="11495616" cy="4248174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7439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000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mt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F499-3B6C-43EB-B6FA-4CA79B2F4AEB}" type="datetime2">
              <a:rPr lang="da-DK" smtClean="0"/>
              <a:t>4. september 2019</a:t>
            </a:fld>
            <a:endParaRPr lang="da-DK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da-DK" smtClean="0"/>
              <a:t>‹#›</a:t>
            </a:fld>
            <a:endParaRPr lang="da-DK" dirty="0"/>
          </a:p>
        </p:txBody>
      </p:sp>
      <p:grpSp>
        <p:nvGrpSpPr>
          <p:cNvPr id="6" name="Gruppe 5"/>
          <p:cNvGrpSpPr/>
          <p:nvPr userDrawn="1"/>
        </p:nvGrpSpPr>
        <p:grpSpPr>
          <a:xfrm>
            <a:off x="-3014960" y="3657183"/>
            <a:ext cx="2864223" cy="3180414"/>
            <a:chOff x="-2261220" y="2628888"/>
            <a:chExt cx="2148167" cy="3180414"/>
          </a:xfrm>
        </p:grpSpPr>
        <p:pic>
          <p:nvPicPr>
            <p:cNvPr id="7" name="Picture 2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61220" y="3506000"/>
              <a:ext cx="2131203" cy="20485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8" name="TextBox 11"/>
            <p:cNvSpPr txBox="1"/>
            <p:nvPr userDrawn="1"/>
          </p:nvSpPr>
          <p:spPr>
            <a:xfrm>
              <a:off x="-1944724" y="2628888"/>
              <a:ext cx="1824090" cy="8463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ts val="600"/>
                </a:spcBef>
                <a:defRPr/>
              </a:pPr>
              <a:r>
                <a:rPr lang="da-DK" sz="1000" b="1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Skift baggrundsfarve</a:t>
              </a:r>
              <a:br>
                <a:rPr lang="da-DK" sz="1000" b="1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</a:br>
              <a:r>
                <a:rPr lang="da-DK" sz="1000" b="1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1. </a:t>
              </a:r>
              <a:r>
                <a:rPr lang="da-DK" sz="1000" b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</a:t>
              </a:r>
              <a:r>
                <a:rPr lang="da-DK" sz="100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lik udenfor diaset,</a:t>
              </a:r>
              <a:r>
                <a:rPr lang="da-DK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vælg </a:t>
              </a:r>
              <a:r>
                <a:rPr lang="da-DK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Formater baggrund </a:t>
              </a:r>
            </a:p>
            <a:p>
              <a:pPr algn="r">
                <a:spcBef>
                  <a:spcPts val="600"/>
                </a:spcBef>
                <a:defRPr/>
              </a:pPr>
              <a:r>
                <a:rPr lang="da-DK" sz="1000" b="1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2. </a:t>
              </a:r>
              <a:r>
                <a:rPr lang="da-DK" sz="1000" b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Vælg</a:t>
              </a:r>
              <a:r>
                <a:rPr lang="da-DK" sz="1000" b="1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‘Massiv udfyldning’</a:t>
              </a:r>
              <a:r>
                <a:rPr lang="da-DK" sz="1000" b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og vælg farve</a:t>
              </a:r>
              <a:r>
                <a:rPr lang="da-DK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fra VIAs farvepalette</a:t>
              </a:r>
            </a:p>
          </p:txBody>
        </p:sp>
        <p:grpSp>
          <p:nvGrpSpPr>
            <p:cNvPr id="9" name="Gruppe 8"/>
            <p:cNvGrpSpPr/>
            <p:nvPr userDrawn="1"/>
          </p:nvGrpSpPr>
          <p:grpSpPr>
            <a:xfrm>
              <a:off x="-1426464" y="4317211"/>
              <a:ext cx="1313411" cy="1492091"/>
              <a:chOff x="-1426464" y="4279878"/>
              <a:chExt cx="1313411" cy="1492091"/>
            </a:xfrm>
          </p:grpSpPr>
          <p:pic>
            <p:nvPicPr>
              <p:cNvPr id="10" name="Picture 2"/>
              <p:cNvPicPr>
                <a:picLocks noChangeAspect="1" noChangeArrowheads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394252" y="4279878"/>
                <a:ext cx="1264235" cy="14920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cxnSp>
            <p:nvCxnSpPr>
              <p:cNvPr id="11" name="Lige forbindelse 10"/>
              <p:cNvCxnSpPr/>
              <p:nvPr userDrawn="1"/>
            </p:nvCxnSpPr>
            <p:spPr>
              <a:xfrm>
                <a:off x="-1426464" y="5486400"/>
                <a:ext cx="1313411" cy="12967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Lige forbindelse 11"/>
              <p:cNvCxnSpPr/>
              <p:nvPr userDrawn="1"/>
            </p:nvCxnSpPr>
            <p:spPr>
              <a:xfrm flipV="1">
                <a:off x="-1426464" y="5486400"/>
                <a:ext cx="1306761" cy="13633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ktangel 12"/>
              <p:cNvSpPr/>
              <p:nvPr userDrawn="1"/>
            </p:nvSpPr>
            <p:spPr>
              <a:xfrm>
                <a:off x="-1124764" y="4855860"/>
                <a:ext cx="105385" cy="108012"/>
              </a:xfrm>
              <a:prstGeom prst="rect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 sz="1800" dirty="0"/>
              </a:p>
            </p:txBody>
          </p:sp>
        </p:grpSp>
      </p:grpSp>
      <p:sp>
        <p:nvSpPr>
          <p:cNvPr id="14" name="Tekstboks 13"/>
          <p:cNvSpPr txBox="1"/>
          <p:nvPr userDrawn="1"/>
        </p:nvSpPr>
        <p:spPr>
          <a:xfrm>
            <a:off x="-3185352" y="5918968"/>
            <a:ext cx="1283400" cy="53436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lIns="0" tIns="36000" rIns="36000" bIns="3600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000" b="0" i="0" u="none" strike="noStrike" kern="1200" cap="none" spc="0" normalizeH="0" baseline="0" noProof="1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rPr>
              <a:t>Den lyse grå baggrundsfarve </a:t>
            </a:r>
            <a:br>
              <a:rPr kumimoji="0" lang="da-DK" sz="1000" b="0" i="0" u="none" strike="noStrike" kern="1200" cap="none" spc="0" normalizeH="0" baseline="0" noProof="1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rPr>
            </a:br>
            <a:r>
              <a:rPr kumimoji="0" lang="da-DK" sz="1000" b="0" i="0" u="none" strike="noStrike" kern="1200" cap="none" spc="0" normalizeH="0" baseline="0" noProof="1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rPr>
              <a:t>er highlightet </a:t>
            </a:r>
            <a:endParaRPr kumimoji="0" lang="da-DK" sz="1000" b="1" i="0" u="none" strike="noStrike" kern="1200" cap="none" spc="0" normalizeH="0" baseline="0" noProof="1">
              <a:ln>
                <a:noFill/>
              </a:ln>
              <a:solidFill>
                <a:srgbClr val="414141"/>
              </a:solidFill>
              <a:effectLst/>
              <a:uLnTx/>
              <a:uFillTx/>
              <a:latin typeface="+mn-lt"/>
              <a:cs typeface="Arial" panose="020B0604020202020204" pitchFamily="34" charset="0"/>
            </a:endParaRPr>
          </a:p>
        </p:txBody>
      </p:sp>
      <p:sp>
        <p:nvSpPr>
          <p:cNvPr id="15" name="Rektangel 14"/>
          <p:cNvSpPr/>
          <p:nvPr userDrawn="1"/>
        </p:nvSpPr>
        <p:spPr>
          <a:xfrm>
            <a:off x="-1359172" y="5918968"/>
            <a:ext cx="1185816" cy="1105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 dirty="0"/>
          </a:p>
        </p:txBody>
      </p:sp>
      <p:cxnSp>
        <p:nvCxnSpPr>
          <p:cNvPr id="16" name="Lige forbindelse 15"/>
          <p:cNvCxnSpPr>
            <a:endCxn id="15" idx="0"/>
          </p:cNvCxnSpPr>
          <p:nvPr userDrawn="1"/>
        </p:nvCxnSpPr>
        <p:spPr>
          <a:xfrm>
            <a:off x="-960784" y="4503570"/>
            <a:ext cx="194520" cy="14153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3"/>
          <p:cNvSpPr txBox="1"/>
          <p:nvPr userDrawn="1"/>
        </p:nvSpPr>
        <p:spPr>
          <a:xfrm>
            <a:off x="-3107267" y="6631"/>
            <a:ext cx="2946400" cy="92333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r">
              <a:spcBef>
                <a:spcPts val="600"/>
              </a:spcBef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layout/design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Højre klik udenfor dit slide </a:t>
            </a:r>
            <a:b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et passende layout </a:t>
            </a:r>
            <a:b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fra “drop ned” menuen</a:t>
            </a:r>
            <a:b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Når du laver et nyt slide kan du vælge layout direkt under knappen ‘Nyt dias’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768000" y="5922000"/>
            <a:ext cx="2448000" cy="374400"/>
          </a:xfrm>
          <a:blipFill>
            <a:blip r:embed="rId4"/>
            <a:stretch>
              <a:fillRect/>
            </a:stretch>
          </a:blipFill>
        </p:spPr>
        <p:txBody>
          <a:bodyPr tIns="0">
            <a:normAutofit/>
          </a:bodyPr>
          <a:lstStyle>
            <a:lvl1pPr>
              <a:defRPr sz="100"/>
            </a:lvl1pPr>
          </a:lstStyle>
          <a:p>
            <a:pPr lvl="0"/>
            <a:r>
              <a:rPr lang="en-US" noProof="1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94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i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A90E-49E6-4FEC-ABF0-DE9F8F376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234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dholdsside II - punkter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VIA Type Office Light" panose="02000503000000020004" pitchFamily="2" charset="0"/>
              </a:defRPr>
            </a:lvl1pPr>
          </a:lstStyle>
          <a:p>
            <a:r>
              <a:rPr lang="da-DK" dirty="0"/>
              <a:t>Overskrift i maksimalt to linjer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5212D-A239-44D3-B25B-09851D6177DA}" type="datetime2">
              <a:rPr lang="da-DK" smtClean="0"/>
              <a:t>4. september 2019</a:t>
            </a:fld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A07366-CB75-4AA8-9E5B-928B849F427C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29" name="TextBox 3"/>
          <p:cNvSpPr txBox="1"/>
          <p:nvPr userDrawn="1"/>
        </p:nvSpPr>
        <p:spPr>
          <a:xfrm>
            <a:off x="-2547211" y="6631"/>
            <a:ext cx="2386344" cy="92333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>
              <a:spcBef>
                <a:spcPts val="600"/>
              </a:spcBef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layout/design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Højre klik udenfor dit slide </a:t>
            </a:r>
            <a:b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et passende layout </a:t>
            </a:r>
            <a:b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fra “drop ned” menuen</a:t>
            </a:r>
            <a:b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Når du laver et nyt slide kan du vælge layout direkt under knappen ‘Nyt dias’</a:t>
            </a:r>
          </a:p>
        </p:txBody>
      </p:sp>
      <p:grpSp>
        <p:nvGrpSpPr>
          <p:cNvPr id="21" name="Group 7"/>
          <p:cNvGrpSpPr/>
          <p:nvPr userDrawn="1"/>
        </p:nvGrpSpPr>
        <p:grpSpPr>
          <a:xfrm>
            <a:off x="-2389636" y="3657183"/>
            <a:ext cx="2276554" cy="3180414"/>
            <a:chOff x="-2389014" y="3657183"/>
            <a:chExt cx="2275961" cy="3180414"/>
          </a:xfrm>
        </p:grpSpPr>
        <p:grpSp>
          <p:nvGrpSpPr>
            <p:cNvPr id="22" name="Gruppe 37"/>
            <p:cNvGrpSpPr/>
            <p:nvPr userDrawn="1"/>
          </p:nvGrpSpPr>
          <p:grpSpPr>
            <a:xfrm>
              <a:off x="-2261220" y="3657183"/>
              <a:ext cx="2148167" cy="3180414"/>
              <a:chOff x="-2261220" y="2628888"/>
              <a:chExt cx="2148167" cy="3180414"/>
            </a:xfrm>
          </p:grpSpPr>
          <p:pic>
            <p:nvPicPr>
              <p:cNvPr id="27" name="Picture 2"/>
              <p:cNvPicPr>
                <a:picLocks noChangeAspect="1" noChangeArrowheads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261220" y="3506000"/>
                <a:ext cx="2131203" cy="20485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28" name="TextBox 11"/>
              <p:cNvSpPr txBox="1"/>
              <p:nvPr userDrawn="1"/>
            </p:nvSpPr>
            <p:spPr>
              <a:xfrm>
                <a:off x="-1944724" y="2628888"/>
                <a:ext cx="1824090" cy="8463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>
                <a:spAutoFit/>
              </a:bodyPr>
              <a:lstStyle/>
              <a:p>
                <a:pPr algn="r">
                  <a:spcBef>
                    <a:spcPts val="600"/>
                  </a:spcBef>
                  <a:defRPr/>
                </a:pPr>
                <a:r>
                  <a:rPr lang="da-DK" sz="1000" b="1" noProof="1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Skift baggrundsfarve</a:t>
                </a:r>
                <a:br>
                  <a:rPr lang="da-DK" sz="1000" b="1" noProof="1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</a:br>
                <a:r>
                  <a:rPr lang="da-DK" sz="1000" b="1" noProof="1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1. </a:t>
                </a:r>
                <a:r>
                  <a:rPr lang="da-DK" sz="1000" b="0" noProof="1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K</a:t>
                </a:r>
                <a:r>
                  <a:rPr lang="da-DK" sz="1000" noProof="1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lik udenfor diaset,</a:t>
                </a:r>
                <a:r>
                  <a:rPr lang="da-DK" sz="1000" baseline="0" noProof="1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 vælg </a:t>
                </a:r>
                <a:r>
                  <a:rPr lang="da-DK" sz="1000" b="1" baseline="0" noProof="1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Formater baggrund </a:t>
                </a:r>
              </a:p>
              <a:p>
                <a:pPr algn="r">
                  <a:spcBef>
                    <a:spcPts val="600"/>
                  </a:spcBef>
                  <a:defRPr/>
                </a:pPr>
                <a:r>
                  <a:rPr lang="da-DK" sz="1000" b="1" noProof="1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2. </a:t>
                </a:r>
                <a:r>
                  <a:rPr lang="da-DK" sz="1000" b="0" noProof="1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Vælg</a:t>
                </a:r>
                <a:r>
                  <a:rPr lang="da-DK" sz="1000" b="1" noProof="1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 ‘Massiv udfyldning’</a:t>
                </a:r>
                <a:r>
                  <a:rPr lang="da-DK" sz="1000" b="0" noProof="1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 og vælg farve</a:t>
                </a:r>
                <a:r>
                  <a:rPr lang="da-DK" sz="1000" b="0" baseline="0" noProof="1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 fra VIAs farvepalette</a:t>
                </a:r>
              </a:p>
            </p:txBody>
          </p:sp>
          <p:grpSp>
            <p:nvGrpSpPr>
              <p:cNvPr id="30" name="Gruppe 40"/>
              <p:cNvGrpSpPr/>
              <p:nvPr userDrawn="1"/>
            </p:nvGrpSpPr>
            <p:grpSpPr>
              <a:xfrm>
                <a:off x="-1426464" y="4317211"/>
                <a:ext cx="1313411" cy="1492091"/>
                <a:chOff x="-1426464" y="4279878"/>
                <a:chExt cx="1313411" cy="1492091"/>
              </a:xfrm>
            </p:grpSpPr>
            <p:pic>
              <p:nvPicPr>
                <p:cNvPr id="31" name="Picture 2"/>
                <p:cNvPicPr>
                  <a:picLocks noChangeAspect="1" noChangeArrowheads="1"/>
                </p:cNvPicPr>
                <p:nvPr userDrawn="1"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94252" y="4279878"/>
                  <a:ext cx="1264235" cy="14920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</p:pic>
            <p:cxnSp>
              <p:nvCxnSpPr>
                <p:cNvPr id="43" name="Lige forbindelse 42"/>
                <p:cNvCxnSpPr/>
                <p:nvPr userDrawn="1"/>
              </p:nvCxnSpPr>
              <p:spPr>
                <a:xfrm>
                  <a:off x="-1426464" y="5486400"/>
                  <a:ext cx="1313411" cy="12967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Lige forbindelse 43"/>
                <p:cNvCxnSpPr/>
                <p:nvPr userDrawn="1"/>
              </p:nvCxnSpPr>
              <p:spPr>
                <a:xfrm flipV="1">
                  <a:off x="-1426464" y="5486400"/>
                  <a:ext cx="1306761" cy="13633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ktangel 44"/>
                <p:cNvSpPr/>
                <p:nvPr userDrawn="1"/>
              </p:nvSpPr>
              <p:spPr>
                <a:xfrm>
                  <a:off x="-1124764" y="4855860"/>
                  <a:ext cx="105385" cy="108012"/>
                </a:xfrm>
                <a:prstGeom prst="rect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 sz="1800" dirty="0"/>
                </a:p>
              </p:txBody>
            </p:sp>
          </p:grpSp>
        </p:grpSp>
        <p:sp>
          <p:nvSpPr>
            <p:cNvPr id="23" name="Rektangel 46"/>
            <p:cNvSpPr/>
            <p:nvPr userDrawn="1"/>
          </p:nvSpPr>
          <p:spPr>
            <a:xfrm>
              <a:off x="-1019379" y="5777498"/>
              <a:ext cx="889362" cy="11053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1800" dirty="0"/>
            </a:p>
          </p:txBody>
        </p:sp>
        <p:cxnSp>
          <p:nvCxnSpPr>
            <p:cNvPr id="24" name="Lige forbindelse 47"/>
            <p:cNvCxnSpPr>
              <a:endCxn id="23" idx="0"/>
            </p:cNvCxnSpPr>
            <p:nvPr userDrawn="1"/>
          </p:nvCxnSpPr>
          <p:spPr>
            <a:xfrm>
              <a:off x="-762135" y="4503569"/>
              <a:ext cx="187437" cy="12739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kstboks 45"/>
            <p:cNvSpPr txBox="1"/>
            <p:nvPr userDrawn="1"/>
          </p:nvSpPr>
          <p:spPr>
            <a:xfrm>
              <a:off x="-2389014" y="5918968"/>
              <a:ext cx="962550" cy="534368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lIns="0" tIns="36000" rIns="36000" bIns="3600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a-DK" sz="1000" b="0" i="0" u="none" strike="noStrike" kern="1200" cap="none" spc="0" normalizeH="0" baseline="0" noProof="1">
                  <a:ln>
                    <a:noFill/>
                  </a:ln>
                  <a:solidFill>
                    <a:srgbClr val="414141"/>
                  </a:solidFill>
                  <a:effectLst/>
                  <a:uLnTx/>
                  <a:uFillTx/>
                  <a:latin typeface="+mn-lt"/>
                  <a:cs typeface="Arial" panose="020B0604020202020204" pitchFamily="34" charset="0"/>
                </a:rPr>
                <a:t>Den lyse grå baggrundsfarve </a:t>
              </a:r>
              <a:br>
                <a:rPr kumimoji="0" lang="da-DK" sz="1000" b="0" i="0" u="none" strike="noStrike" kern="1200" cap="none" spc="0" normalizeH="0" baseline="0" noProof="1">
                  <a:ln>
                    <a:noFill/>
                  </a:ln>
                  <a:solidFill>
                    <a:srgbClr val="414141"/>
                  </a:solidFill>
                  <a:effectLst/>
                  <a:uLnTx/>
                  <a:uFillTx/>
                  <a:latin typeface="+mn-lt"/>
                  <a:cs typeface="Arial" panose="020B0604020202020204" pitchFamily="34" charset="0"/>
                </a:rPr>
              </a:br>
              <a:r>
                <a:rPr kumimoji="0" lang="da-DK" sz="1000" b="0" i="0" u="none" strike="noStrike" kern="1200" cap="none" spc="0" normalizeH="0" baseline="0" noProof="1">
                  <a:ln>
                    <a:noFill/>
                  </a:ln>
                  <a:solidFill>
                    <a:srgbClr val="414141"/>
                  </a:solidFill>
                  <a:effectLst/>
                  <a:uLnTx/>
                  <a:uFillTx/>
                  <a:latin typeface="+mn-lt"/>
                  <a:cs typeface="Arial" panose="020B0604020202020204" pitchFamily="34" charset="0"/>
                </a:rPr>
                <a:t>er highlightet </a:t>
              </a:r>
              <a:endParaRPr kumimoji="0" lang="da-DK" sz="1000" b="1" i="0" u="none" strike="noStrike" kern="1200" cap="none" spc="0" normalizeH="0" baseline="0" noProof="1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endParaRPr>
            </a:p>
          </p:txBody>
        </p:sp>
        <p:cxnSp>
          <p:nvCxnSpPr>
            <p:cNvPr id="26" name="Straight Connector 26"/>
            <p:cNvCxnSpPr/>
            <p:nvPr userDrawn="1"/>
          </p:nvCxnSpPr>
          <p:spPr>
            <a:xfrm flipV="1">
              <a:off x="-1426464" y="5975494"/>
              <a:ext cx="301700" cy="2106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768350" y="1916114"/>
            <a:ext cx="10655175" cy="3925887"/>
          </a:xfrm>
        </p:spPr>
        <p:txBody>
          <a:bodyPr/>
          <a:lstStyle>
            <a:lvl2pPr>
              <a:defRPr baseline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da-DK" noProof="0" dirty="0"/>
              <a:t>Klik for at redigere i master</a:t>
            </a:r>
          </a:p>
          <a:p>
            <a:pPr lvl="1"/>
            <a:r>
              <a:rPr lang="da-DK" noProof="0" dirty="0"/>
              <a:t>Andet niveau</a:t>
            </a:r>
          </a:p>
          <a:p>
            <a:pPr lvl="2"/>
            <a:r>
              <a:rPr lang="da-DK" noProof="0" dirty="0"/>
              <a:t>Tredje niveau</a:t>
            </a:r>
          </a:p>
          <a:p>
            <a:pPr lvl="3"/>
            <a:r>
              <a:rPr lang="da-DK" noProof="0" dirty="0"/>
              <a:t>Fjerde niveau</a:t>
            </a:r>
          </a:p>
          <a:p>
            <a:pPr lvl="4"/>
            <a:r>
              <a:rPr lang="da-DK" noProof="0" dirty="0"/>
              <a:t>Femte niveau</a:t>
            </a:r>
          </a:p>
        </p:txBody>
      </p:sp>
      <p:sp>
        <p:nvSpPr>
          <p:cNvPr id="32" name="Text Placeholder 16"/>
          <p:cNvSpPr>
            <a:spLocks noGrp="1"/>
          </p:cNvSpPr>
          <p:nvPr>
            <p:ph type="body" sz="quarter" idx="16"/>
          </p:nvPr>
        </p:nvSpPr>
        <p:spPr>
          <a:xfrm>
            <a:off x="761699" y="5922000"/>
            <a:ext cx="2448638" cy="374400"/>
          </a:xfrm>
          <a:blipFill>
            <a:blip r:embed="rId4"/>
            <a:stretch>
              <a:fillRect/>
            </a:stretch>
          </a:blipFill>
        </p:spPr>
        <p:txBody>
          <a:bodyPr tIns="0">
            <a:normAutofit/>
          </a:bodyPr>
          <a:lstStyle>
            <a:lvl1pPr>
              <a:defRPr sz="100"/>
            </a:lvl1pPr>
          </a:lstStyle>
          <a:p>
            <a:pPr lvl="0"/>
            <a:r>
              <a:rPr lang="da-DK" noProof="1"/>
              <a:t>Rediger typografien i masterens</a:t>
            </a:r>
          </a:p>
        </p:txBody>
      </p:sp>
    </p:spTree>
    <p:extLst>
      <p:ext uri="{BB962C8B-B14F-4D97-AF65-F5344CB8AC3E}">
        <p14:creationId xmlns:p14="http://schemas.microsoft.com/office/powerpoint/2010/main" val="2489812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orside I - corpo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9642" y="1952837"/>
            <a:ext cx="7959276" cy="1647614"/>
          </a:xfrm>
        </p:spPr>
        <p:txBody>
          <a:bodyPr tIns="0" anchor="b" anchorCtr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68002" y="3707298"/>
            <a:ext cx="7920917" cy="1125858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subtitle</a:t>
            </a:r>
            <a:endParaRPr lang="da-DK" dirty="0"/>
          </a:p>
        </p:txBody>
      </p:sp>
      <p:sp>
        <p:nvSpPr>
          <p:cNvPr id="11" name="AutoShape 4"/>
          <p:cNvSpPr>
            <a:spLocks/>
          </p:cNvSpPr>
          <p:nvPr userDrawn="1"/>
        </p:nvSpPr>
        <p:spPr bwMode="gray">
          <a:xfrm>
            <a:off x="-3107266" y="3168689"/>
            <a:ext cx="3001433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457200" eaLnBrk="0" hangingPunct="0">
              <a:spcBef>
                <a:spcPct val="20000"/>
              </a:spcBef>
              <a:buChar char="•"/>
              <a:tabLst>
                <a:tab pos="177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 eaLnBrk="0" hangingPunct="0">
              <a:spcBef>
                <a:spcPct val="20000"/>
              </a:spcBef>
              <a:buChar char="–"/>
              <a:tabLst>
                <a:tab pos="177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 eaLnBrk="0" hangingPunct="0">
              <a:spcBef>
                <a:spcPct val="20000"/>
              </a:spcBef>
              <a:buChar char="•"/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57200" eaLnBrk="0" hangingPunct="0">
              <a:spcBef>
                <a:spcPct val="20000"/>
              </a:spcBef>
              <a:buChar char="–"/>
              <a:tabLst>
                <a:tab pos="177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 eaLnBrk="0" hangingPunct="0">
              <a:spcBef>
                <a:spcPct val="20000"/>
              </a:spcBef>
              <a:buChar char="»"/>
              <a:tabLst>
                <a:tab pos="177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7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7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7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7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  <a:defRPr/>
            </a:pPr>
            <a:r>
              <a:rPr lang="da-DK" altLang="da-DK" sz="1000" b="1" noProof="1">
                <a:solidFill>
                  <a:schemeClr val="tx1"/>
                </a:solidFill>
                <a:latin typeface="+mn-lt"/>
                <a:cs typeface="Arial" charset="0"/>
              </a:rPr>
              <a:t>Indsæt hjælpelinjer til </a:t>
            </a:r>
            <a:br>
              <a:rPr lang="da-DK" altLang="da-DK" sz="1000" b="1" noProof="1">
                <a:solidFill>
                  <a:schemeClr val="tx1"/>
                </a:solidFill>
                <a:latin typeface="+mn-lt"/>
                <a:cs typeface="Arial" charset="0"/>
              </a:rPr>
            </a:br>
            <a:r>
              <a:rPr lang="da-DK" altLang="da-DK" sz="1000" b="1" noProof="1">
                <a:solidFill>
                  <a:schemeClr val="tx1"/>
                </a:solidFill>
                <a:latin typeface="+mn-lt"/>
                <a:cs typeface="Arial" charset="0"/>
              </a:rPr>
              <a:t>placering af objekter</a:t>
            </a:r>
          </a:p>
          <a:p>
            <a:pPr algn="r" eaLnBrk="1" hangingPunct="1">
              <a:spcBef>
                <a:spcPct val="0"/>
              </a:spcBef>
              <a:buFontTx/>
              <a:buNone/>
              <a:defRPr/>
            </a:pPr>
            <a:r>
              <a:rPr lang="da-DK" altLang="da-DK" sz="1000" b="1" noProof="1">
                <a:solidFill>
                  <a:schemeClr val="tx1"/>
                </a:solidFill>
                <a:latin typeface="+mn-lt"/>
                <a:cs typeface="Arial" charset="0"/>
              </a:rPr>
              <a:t>1. </a:t>
            </a:r>
            <a:r>
              <a:rPr lang="da-DK" altLang="da-DK" sz="1000" noProof="1">
                <a:solidFill>
                  <a:schemeClr val="tx1"/>
                </a:solidFill>
                <a:latin typeface="+mn-lt"/>
                <a:cs typeface="Arial" charset="0"/>
              </a:rPr>
              <a:t>Højre klik udenfor slidet </a:t>
            </a:r>
            <a:br>
              <a:rPr lang="da-DK" altLang="da-DK" sz="1000" noProof="1">
                <a:solidFill>
                  <a:schemeClr val="tx1"/>
                </a:solidFill>
                <a:latin typeface="+mn-lt"/>
                <a:cs typeface="Arial" charset="0"/>
              </a:rPr>
            </a:br>
            <a:r>
              <a:rPr lang="da-DK" altLang="da-DK" sz="1000" noProof="1">
                <a:solidFill>
                  <a:schemeClr val="tx1"/>
                </a:solidFill>
                <a:latin typeface="+mn-lt"/>
                <a:cs typeface="Arial" charset="0"/>
              </a:rPr>
              <a:t>og vælg </a:t>
            </a:r>
            <a:r>
              <a:rPr lang="da-DK" altLang="da-DK" sz="1000" b="1" noProof="1">
                <a:solidFill>
                  <a:schemeClr val="tx1"/>
                </a:solidFill>
                <a:latin typeface="+mn-lt"/>
                <a:cs typeface="Arial" charset="0"/>
              </a:rPr>
              <a:t>’Gitter og hjælpelinjer’</a:t>
            </a:r>
          </a:p>
          <a:p>
            <a:pPr algn="r" eaLnBrk="1" hangingPunct="1">
              <a:spcBef>
                <a:spcPct val="0"/>
              </a:spcBef>
              <a:buFontTx/>
              <a:buNone/>
              <a:defRPr/>
            </a:pPr>
            <a:r>
              <a:rPr lang="da-DK" altLang="da-DK" sz="1000" b="1" noProof="1">
                <a:solidFill>
                  <a:schemeClr val="tx1"/>
                </a:solidFill>
                <a:latin typeface="+mn-lt"/>
                <a:cs typeface="Arial" charset="0"/>
              </a:rPr>
              <a:t>2. </a:t>
            </a:r>
            <a:r>
              <a:rPr lang="da-DK" altLang="da-DK" sz="1000" noProof="1">
                <a:solidFill>
                  <a:schemeClr val="tx1"/>
                </a:solidFill>
                <a:latin typeface="+mn-lt"/>
                <a:cs typeface="Arial" charset="0"/>
              </a:rPr>
              <a:t>Sæt kryds ved </a:t>
            </a:r>
            <a:r>
              <a:rPr lang="da-DK" altLang="da-DK" sz="1000" b="1" noProof="1">
                <a:solidFill>
                  <a:schemeClr val="tx1"/>
                </a:solidFill>
                <a:latin typeface="+mn-lt"/>
                <a:cs typeface="Arial" charset="0"/>
              </a:rPr>
              <a:t>’Vis tegne-</a:t>
            </a:r>
            <a:br>
              <a:rPr lang="da-DK" altLang="da-DK" sz="1000" b="1" noProof="1">
                <a:solidFill>
                  <a:schemeClr val="tx1"/>
                </a:solidFill>
                <a:latin typeface="+mn-lt"/>
                <a:cs typeface="Arial" charset="0"/>
              </a:rPr>
            </a:br>
            <a:r>
              <a:rPr lang="da-DK" altLang="da-DK" sz="1000" b="1" noProof="1">
                <a:solidFill>
                  <a:schemeClr val="tx1"/>
                </a:solidFill>
                <a:latin typeface="+mn-lt"/>
                <a:cs typeface="Arial" charset="0"/>
              </a:rPr>
              <a:t>hjælpelinjer på skærmen’</a:t>
            </a:r>
          </a:p>
          <a:p>
            <a:pPr algn="r" eaLnBrk="1" hangingPunct="1">
              <a:spcBef>
                <a:spcPct val="0"/>
              </a:spcBef>
              <a:buFontTx/>
              <a:buNone/>
              <a:defRPr/>
            </a:pPr>
            <a:r>
              <a:rPr lang="da-DK" altLang="da-DK" sz="1000" b="1" noProof="1">
                <a:solidFill>
                  <a:schemeClr val="tx1"/>
                </a:solidFill>
                <a:latin typeface="+mn-lt"/>
                <a:cs typeface="Arial" charset="0"/>
              </a:rPr>
              <a:t>3.</a:t>
            </a:r>
            <a:r>
              <a:rPr lang="da-DK" altLang="da-DK" sz="1000" noProof="1">
                <a:solidFill>
                  <a:schemeClr val="tx1"/>
                </a:solidFill>
                <a:latin typeface="+mn-lt"/>
                <a:cs typeface="Arial" charset="0"/>
              </a:rPr>
              <a:t> Vælg </a:t>
            </a:r>
            <a:r>
              <a:rPr lang="da-DK" altLang="da-DK" sz="1000" b="1" noProof="1">
                <a:solidFill>
                  <a:schemeClr val="tx1"/>
                </a:solidFill>
                <a:latin typeface="+mn-lt"/>
                <a:cs typeface="Arial" charset="0"/>
              </a:rPr>
              <a:t>’OK’</a:t>
            </a:r>
          </a:p>
        </p:txBody>
      </p:sp>
      <p:sp>
        <p:nvSpPr>
          <p:cNvPr id="18" name="TextBox 3"/>
          <p:cNvSpPr txBox="1"/>
          <p:nvPr userDrawn="1"/>
        </p:nvSpPr>
        <p:spPr>
          <a:xfrm>
            <a:off x="-3107267" y="1916113"/>
            <a:ext cx="2946400" cy="92333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r">
              <a:spcBef>
                <a:spcPts val="600"/>
              </a:spcBef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layout/design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Højre klik udenfor dit slide </a:t>
            </a:r>
            <a:b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et passende layout </a:t>
            </a:r>
            <a:b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fra “drop ned” menuen</a:t>
            </a:r>
            <a:b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Når du laver et nyt slide kan du vælge layout direkt under knappen ‘Nyt dias’</a:t>
            </a:r>
          </a:p>
        </p:txBody>
      </p:sp>
      <p:sp>
        <p:nvSpPr>
          <p:cNvPr id="19" name="AutoShape 4"/>
          <p:cNvSpPr>
            <a:spLocks/>
          </p:cNvSpPr>
          <p:nvPr userDrawn="1"/>
        </p:nvSpPr>
        <p:spPr bwMode="gray">
          <a:xfrm>
            <a:off x="-2929002" y="584200"/>
            <a:ext cx="2823169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457200" eaLnBrk="0" hangingPunct="0">
              <a:spcBef>
                <a:spcPct val="20000"/>
              </a:spcBef>
              <a:buChar char="•"/>
              <a:tabLst>
                <a:tab pos="177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 eaLnBrk="0" hangingPunct="0">
              <a:spcBef>
                <a:spcPct val="20000"/>
              </a:spcBef>
              <a:buChar char="–"/>
              <a:tabLst>
                <a:tab pos="177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 eaLnBrk="0" hangingPunct="0">
              <a:spcBef>
                <a:spcPct val="20000"/>
              </a:spcBef>
              <a:buChar char="•"/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57200" eaLnBrk="0" hangingPunct="0">
              <a:spcBef>
                <a:spcPct val="20000"/>
              </a:spcBef>
              <a:buChar char="–"/>
              <a:tabLst>
                <a:tab pos="177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 eaLnBrk="0" hangingPunct="0">
              <a:spcBef>
                <a:spcPct val="20000"/>
              </a:spcBef>
              <a:buChar char="»"/>
              <a:tabLst>
                <a:tab pos="177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7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7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7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7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  <a:defRPr/>
            </a:pPr>
            <a:r>
              <a:rPr lang="da-DK" altLang="da-DK" sz="1000" b="1" kern="120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  <a:t>Indsæt nyt ikon </a:t>
            </a:r>
            <a:br>
              <a:rPr lang="da-DK" altLang="da-DK" sz="1000" b="1" kern="120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</a:br>
            <a:r>
              <a:rPr lang="da-DK" altLang="da-DK" sz="1000" b="1" kern="120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  <a:t>1. </a:t>
            </a:r>
            <a:r>
              <a:rPr lang="da-DK" altLang="da-DK" sz="1000" b="0" kern="120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  <a:t>Højre klik på ikonet</a:t>
            </a:r>
            <a:br>
              <a:rPr lang="da-DK" altLang="da-DK" sz="1000" b="0" kern="120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</a:br>
            <a:r>
              <a:rPr lang="da-DK" altLang="da-DK" sz="1000" b="1" kern="120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  <a:t>2. </a:t>
            </a:r>
            <a:r>
              <a:rPr lang="da-DK" altLang="da-DK" sz="1000" b="0" kern="120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  <a:t>Vælg</a:t>
            </a:r>
            <a:r>
              <a:rPr lang="da-DK" altLang="da-DK" sz="1000" b="0" kern="1200" baseline="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  <a:t> </a:t>
            </a:r>
            <a:r>
              <a:rPr lang="da-DK" altLang="da-DK" sz="1000" b="1" kern="1200" baseline="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  <a:t>Skift billede</a:t>
            </a:r>
          </a:p>
          <a:p>
            <a:pPr algn="r" eaLnBrk="1" hangingPunct="1">
              <a:spcBef>
                <a:spcPct val="0"/>
              </a:spcBef>
              <a:buFontTx/>
              <a:buNone/>
              <a:defRPr/>
            </a:pPr>
            <a:r>
              <a:rPr lang="da-DK" altLang="da-DK" sz="1000" b="1" kern="1200" baseline="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  <a:t>3. </a:t>
            </a:r>
            <a:r>
              <a:rPr lang="da-DK" altLang="da-DK" sz="1000" b="0" kern="1200" baseline="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  <a:t>Vælg det nye ikon</a:t>
            </a:r>
            <a:br>
              <a:rPr lang="da-DK" altLang="da-DK" sz="1000" b="0" kern="1200" baseline="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</a:br>
            <a:r>
              <a:rPr lang="da-DK" altLang="da-DK" sz="1000" b="1" kern="1200" baseline="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  <a:t>4.</a:t>
            </a:r>
            <a:r>
              <a:rPr lang="da-DK" altLang="da-DK" sz="1000" b="0" kern="1200" baseline="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  <a:t> Tryk </a:t>
            </a:r>
            <a:r>
              <a:rPr lang="da-DK" altLang="da-DK" sz="1000" b="1" kern="1200" baseline="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  <a:t>Indsæt</a:t>
            </a:r>
            <a:br>
              <a:rPr lang="da-DK" altLang="da-DK" sz="1000" b="1" kern="1200" baseline="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</a:br>
            <a:r>
              <a:rPr lang="da-DK" altLang="da-DK" sz="1000" b="1" kern="1200" baseline="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  <a:t>5. </a:t>
            </a:r>
            <a:r>
              <a:rPr lang="da-DK" altLang="da-DK" sz="1000" b="0" kern="1200" baseline="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  <a:t>Højre klik og vælg </a:t>
            </a:r>
            <a:r>
              <a:rPr lang="da-DK" altLang="da-DK" sz="1000" b="1" kern="1200" baseline="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  <a:t>Nulstil</a:t>
            </a:r>
            <a:r>
              <a:rPr lang="da-DK" altLang="da-DK" sz="1000" b="0" kern="1200" baseline="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  <a:t> hvis  pladsholderen forandrer sig</a:t>
            </a:r>
            <a:endParaRPr lang="da-DK" altLang="da-DK" sz="1000" b="0" kern="1200" noProof="1">
              <a:solidFill>
                <a:schemeClr val="tx1"/>
              </a:solidFill>
              <a:latin typeface="+mn-lt"/>
              <a:ea typeface="+mn-ea"/>
              <a:cs typeface="Arial" charset="0"/>
            </a:endParaRPr>
          </a:p>
        </p:txBody>
      </p:sp>
      <p:sp>
        <p:nvSpPr>
          <p:cNvPr id="16" name="TextBox 17"/>
          <p:cNvSpPr txBox="1">
            <a:spLocks noChangeArrowheads="1"/>
          </p:cNvSpPr>
          <p:nvPr userDrawn="1"/>
        </p:nvSpPr>
        <p:spPr bwMode="auto">
          <a:xfrm>
            <a:off x="-3160184" y="5934670"/>
            <a:ext cx="304165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da-DK" altLang="da-DK" sz="1000" b="1" dirty="0">
                <a:solidFill>
                  <a:schemeClr val="tx1"/>
                </a:solidFill>
                <a:latin typeface="+mn-lt"/>
              </a:rPr>
              <a:t>Generer titlen til alle slides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da-DK" altLang="da-DK" sz="1000" b="1" dirty="0">
                <a:solidFill>
                  <a:schemeClr val="tx1"/>
                </a:solidFill>
                <a:latin typeface="+mn-lt"/>
              </a:rPr>
              <a:t>1. </a:t>
            </a:r>
            <a:r>
              <a:rPr lang="da-DK" altLang="da-DK" sz="1000" dirty="0">
                <a:solidFill>
                  <a:schemeClr val="tx1"/>
                </a:solidFill>
                <a:latin typeface="+mn-lt"/>
              </a:rPr>
              <a:t>Vælg </a:t>
            </a:r>
            <a:r>
              <a:rPr lang="da-DK" altLang="da-DK" sz="1000" b="1" dirty="0">
                <a:solidFill>
                  <a:schemeClr val="tx1"/>
                </a:solidFill>
                <a:latin typeface="+mn-lt"/>
              </a:rPr>
              <a:t>’Indsæt’</a:t>
            </a:r>
            <a:r>
              <a:rPr lang="da-DK" altLang="da-DK" sz="1000" dirty="0">
                <a:solidFill>
                  <a:schemeClr val="tx1"/>
                </a:solidFill>
                <a:latin typeface="+mn-lt"/>
              </a:rPr>
              <a:t> i topmenuen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da-DK" altLang="da-DK" sz="1000" b="1" dirty="0">
                <a:solidFill>
                  <a:schemeClr val="tx1"/>
                </a:solidFill>
                <a:latin typeface="+mn-lt"/>
              </a:rPr>
              <a:t>2. </a:t>
            </a:r>
            <a:r>
              <a:rPr lang="da-DK" altLang="da-DK" sz="1000" dirty="0">
                <a:solidFill>
                  <a:schemeClr val="tx1"/>
                </a:solidFill>
                <a:latin typeface="+mn-lt"/>
              </a:rPr>
              <a:t>Vælg </a:t>
            </a:r>
            <a:r>
              <a:rPr lang="da-DK" altLang="da-DK" sz="1000" b="1" dirty="0">
                <a:solidFill>
                  <a:schemeClr val="tx1"/>
                </a:solidFill>
                <a:latin typeface="+mn-lt"/>
              </a:rPr>
              <a:t>’Sidehoved og Sidefod’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da-DK" altLang="da-DK" sz="1000" b="1" dirty="0">
                <a:solidFill>
                  <a:schemeClr val="tx1"/>
                </a:solidFill>
                <a:latin typeface="+mn-lt"/>
              </a:rPr>
              <a:t>3. </a:t>
            </a:r>
            <a:r>
              <a:rPr lang="da-DK" altLang="da-DK" sz="1000" dirty="0">
                <a:solidFill>
                  <a:schemeClr val="tx1"/>
                </a:solidFill>
                <a:latin typeface="+mn-lt"/>
              </a:rPr>
              <a:t>Skriv titel på præsentation </a:t>
            </a:r>
            <a:br>
              <a:rPr lang="da-DK" altLang="da-DK" sz="1000" dirty="0">
                <a:solidFill>
                  <a:schemeClr val="tx1"/>
                </a:solidFill>
                <a:latin typeface="+mn-lt"/>
              </a:rPr>
            </a:br>
            <a:r>
              <a:rPr lang="da-DK" altLang="da-DK" sz="1000" dirty="0">
                <a:solidFill>
                  <a:schemeClr val="tx1"/>
                </a:solidFill>
                <a:latin typeface="+mn-lt"/>
              </a:rPr>
              <a:t>ind i tekstfeltet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da-DK" altLang="da-DK" sz="1000" b="1" dirty="0">
                <a:solidFill>
                  <a:schemeClr val="tx1"/>
                </a:solidFill>
                <a:latin typeface="+mn-lt"/>
              </a:rPr>
              <a:t>4. </a:t>
            </a:r>
            <a:r>
              <a:rPr lang="da-DK" altLang="da-DK" sz="1000" dirty="0">
                <a:solidFill>
                  <a:schemeClr val="tx1"/>
                </a:solidFill>
                <a:latin typeface="+mn-lt"/>
              </a:rPr>
              <a:t>Tryk </a:t>
            </a:r>
            <a:r>
              <a:rPr lang="da-DK" altLang="da-DK" sz="1000" b="1" dirty="0">
                <a:solidFill>
                  <a:schemeClr val="tx1"/>
                </a:solidFill>
                <a:latin typeface="+mn-lt"/>
              </a:rPr>
              <a:t>’Anvend på alle’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768350" y="584200"/>
            <a:ext cx="2639351" cy="4579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83000"/>
              </a:lnSpc>
              <a:spcBef>
                <a:spcPct val="20000"/>
              </a:spcBef>
              <a:buFont typeface="VIA Type Office" panose="02000503000000020004" pitchFamily="2" charset="0"/>
              <a:buNone/>
            </a:pPr>
            <a:endParaRPr lang="da-DK" sz="1600" kern="1200" spc="-100" baseline="0" noProof="1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lvl="0" indent="0" algn="l" defTabSz="914400" rtl="0" eaLnBrk="1" latinLnBrk="0" hangingPunct="1">
              <a:lnSpc>
                <a:spcPct val="83000"/>
              </a:lnSpc>
              <a:spcBef>
                <a:spcPct val="20000"/>
              </a:spcBef>
              <a:buFont typeface="VIA Type Office" panose="02000503000000020004" pitchFamily="2" charset="0"/>
              <a:buNone/>
            </a:pPr>
            <a:r>
              <a:rPr lang="da-DK" sz="1600" kern="1200" spc="-100" baseline="0" noProof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VIA University College</a:t>
            </a:r>
          </a:p>
        </p:txBody>
      </p:sp>
      <p:pic>
        <p:nvPicPr>
          <p:cNvPr id="15" name="Picture 1" descr="cid:image001.jpg@01CF78C4.0E36819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49" y="1204905"/>
            <a:ext cx="8382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1397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dholdsside II - punkter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VIA Type Office Light" panose="02000503000000020004" pitchFamily="2" charset="0"/>
              </a:defRPr>
            </a:lvl1pPr>
          </a:lstStyle>
          <a:p>
            <a:r>
              <a:rPr lang="da-DK" dirty="0"/>
              <a:t>Overskrift i maksimalt to linjer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/>
          <a:lstStyle/>
          <a:p>
            <a:fld id="{5855212D-A239-44D3-B25B-09851D6177DA}" type="datetime2">
              <a:rPr lang="da-DK" smtClean="0"/>
              <a:t>4. september 2019</a:t>
            </a:fld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1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/>
          <a:lstStyle/>
          <a:p>
            <a:fld id="{5BA07366-CB75-4AA8-9E5B-928B849F427C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2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da-DK" dirty="0"/>
          </a:p>
        </p:txBody>
      </p:sp>
      <p:sp>
        <p:nvSpPr>
          <p:cNvPr id="29" name="TextBox 3"/>
          <p:cNvSpPr txBox="1"/>
          <p:nvPr userDrawn="1"/>
        </p:nvSpPr>
        <p:spPr>
          <a:xfrm>
            <a:off x="-2547211" y="6631"/>
            <a:ext cx="2386344" cy="92333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>
              <a:spcBef>
                <a:spcPts val="600"/>
              </a:spcBef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layout/design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Højre klik udenfor dit slide </a:t>
            </a:r>
            <a:b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et passende layout </a:t>
            </a:r>
            <a:b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fra “drop ned” menuen</a:t>
            </a:r>
            <a:b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Når du laver et nyt slide kan du vælge layout direkt under knappen ‘Nyt dias’</a:t>
            </a:r>
          </a:p>
        </p:txBody>
      </p:sp>
      <p:grpSp>
        <p:nvGrpSpPr>
          <p:cNvPr id="21" name="Group 7"/>
          <p:cNvGrpSpPr/>
          <p:nvPr userDrawn="1"/>
        </p:nvGrpSpPr>
        <p:grpSpPr>
          <a:xfrm>
            <a:off x="-2389636" y="3657183"/>
            <a:ext cx="2276554" cy="3180414"/>
            <a:chOff x="-2389014" y="3657183"/>
            <a:chExt cx="2275961" cy="3180414"/>
          </a:xfrm>
        </p:grpSpPr>
        <p:grpSp>
          <p:nvGrpSpPr>
            <p:cNvPr id="22" name="Gruppe 37"/>
            <p:cNvGrpSpPr/>
            <p:nvPr userDrawn="1"/>
          </p:nvGrpSpPr>
          <p:grpSpPr>
            <a:xfrm>
              <a:off x="-2261220" y="3657183"/>
              <a:ext cx="2148167" cy="3180414"/>
              <a:chOff x="-2261220" y="2628888"/>
              <a:chExt cx="2148167" cy="3180414"/>
            </a:xfrm>
          </p:grpSpPr>
          <p:pic>
            <p:nvPicPr>
              <p:cNvPr id="27" name="Picture 2"/>
              <p:cNvPicPr>
                <a:picLocks noChangeAspect="1" noChangeArrowheads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261220" y="3506000"/>
                <a:ext cx="2131203" cy="20485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28" name="TextBox 11"/>
              <p:cNvSpPr txBox="1"/>
              <p:nvPr userDrawn="1"/>
            </p:nvSpPr>
            <p:spPr>
              <a:xfrm>
                <a:off x="-1944724" y="2628888"/>
                <a:ext cx="1824090" cy="8463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>
                <a:spAutoFit/>
              </a:bodyPr>
              <a:lstStyle/>
              <a:p>
                <a:pPr algn="r">
                  <a:spcBef>
                    <a:spcPts val="600"/>
                  </a:spcBef>
                  <a:defRPr/>
                </a:pPr>
                <a:r>
                  <a:rPr lang="da-DK" sz="1000" b="1" noProof="1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Skift baggrundsfarve</a:t>
                </a:r>
                <a:br>
                  <a:rPr lang="da-DK" sz="1000" b="1" noProof="1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</a:br>
                <a:r>
                  <a:rPr lang="da-DK" sz="1000" b="1" noProof="1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1. </a:t>
                </a:r>
                <a:r>
                  <a:rPr lang="da-DK" sz="1000" b="0" noProof="1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K</a:t>
                </a:r>
                <a:r>
                  <a:rPr lang="da-DK" sz="1000" noProof="1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lik udenfor diaset,</a:t>
                </a:r>
                <a:r>
                  <a:rPr lang="da-DK" sz="1000" baseline="0" noProof="1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 vælg </a:t>
                </a:r>
                <a:r>
                  <a:rPr lang="da-DK" sz="1000" b="1" baseline="0" noProof="1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Formater baggrund </a:t>
                </a:r>
              </a:p>
              <a:p>
                <a:pPr algn="r">
                  <a:spcBef>
                    <a:spcPts val="600"/>
                  </a:spcBef>
                  <a:defRPr/>
                </a:pPr>
                <a:r>
                  <a:rPr lang="da-DK" sz="1000" b="1" noProof="1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2. </a:t>
                </a:r>
                <a:r>
                  <a:rPr lang="da-DK" sz="1000" b="0" noProof="1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Vælg</a:t>
                </a:r>
                <a:r>
                  <a:rPr lang="da-DK" sz="1000" b="1" noProof="1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 ‘Massiv udfyldning’</a:t>
                </a:r>
                <a:r>
                  <a:rPr lang="da-DK" sz="1000" b="0" noProof="1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 og vælg farve</a:t>
                </a:r>
                <a:r>
                  <a:rPr lang="da-DK" sz="1000" b="0" baseline="0" noProof="1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 fra VIAs farvepalette</a:t>
                </a:r>
              </a:p>
            </p:txBody>
          </p:sp>
          <p:grpSp>
            <p:nvGrpSpPr>
              <p:cNvPr id="30" name="Gruppe 40"/>
              <p:cNvGrpSpPr/>
              <p:nvPr userDrawn="1"/>
            </p:nvGrpSpPr>
            <p:grpSpPr>
              <a:xfrm>
                <a:off x="-1426464" y="4317211"/>
                <a:ext cx="1313411" cy="1492091"/>
                <a:chOff x="-1426464" y="4279878"/>
                <a:chExt cx="1313411" cy="1492091"/>
              </a:xfrm>
            </p:grpSpPr>
            <p:pic>
              <p:nvPicPr>
                <p:cNvPr id="31" name="Picture 2"/>
                <p:cNvPicPr>
                  <a:picLocks noChangeAspect="1" noChangeArrowheads="1"/>
                </p:cNvPicPr>
                <p:nvPr userDrawn="1"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94252" y="4279878"/>
                  <a:ext cx="1264235" cy="14920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</p:pic>
            <p:cxnSp>
              <p:nvCxnSpPr>
                <p:cNvPr id="43" name="Lige forbindelse 42"/>
                <p:cNvCxnSpPr/>
                <p:nvPr userDrawn="1"/>
              </p:nvCxnSpPr>
              <p:spPr>
                <a:xfrm>
                  <a:off x="-1426464" y="5486400"/>
                  <a:ext cx="1313411" cy="12967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Lige forbindelse 43"/>
                <p:cNvCxnSpPr/>
                <p:nvPr userDrawn="1"/>
              </p:nvCxnSpPr>
              <p:spPr>
                <a:xfrm flipV="1">
                  <a:off x="-1426464" y="5486400"/>
                  <a:ext cx="1306761" cy="13633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ktangel 44"/>
                <p:cNvSpPr/>
                <p:nvPr userDrawn="1"/>
              </p:nvSpPr>
              <p:spPr>
                <a:xfrm>
                  <a:off x="-1124764" y="4855860"/>
                  <a:ext cx="105385" cy="108012"/>
                </a:xfrm>
                <a:prstGeom prst="rect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 sz="1800" dirty="0"/>
                </a:p>
              </p:txBody>
            </p:sp>
          </p:grpSp>
        </p:grpSp>
        <p:sp>
          <p:nvSpPr>
            <p:cNvPr id="23" name="Rektangel 46"/>
            <p:cNvSpPr/>
            <p:nvPr userDrawn="1"/>
          </p:nvSpPr>
          <p:spPr>
            <a:xfrm>
              <a:off x="-1019379" y="5777498"/>
              <a:ext cx="889362" cy="11053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1800" dirty="0"/>
            </a:p>
          </p:txBody>
        </p:sp>
        <p:cxnSp>
          <p:nvCxnSpPr>
            <p:cNvPr id="24" name="Lige forbindelse 47"/>
            <p:cNvCxnSpPr>
              <a:endCxn id="23" idx="0"/>
            </p:cNvCxnSpPr>
            <p:nvPr userDrawn="1"/>
          </p:nvCxnSpPr>
          <p:spPr>
            <a:xfrm>
              <a:off x="-762135" y="4503569"/>
              <a:ext cx="187437" cy="12739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kstboks 45"/>
            <p:cNvSpPr txBox="1"/>
            <p:nvPr userDrawn="1"/>
          </p:nvSpPr>
          <p:spPr>
            <a:xfrm>
              <a:off x="-2389014" y="5918968"/>
              <a:ext cx="962550" cy="534368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lIns="0" tIns="36000" rIns="36000" bIns="3600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a-DK" sz="1000" b="0" i="0" u="none" strike="noStrike" kern="1200" cap="none" spc="0" normalizeH="0" baseline="0" noProof="1">
                  <a:ln>
                    <a:noFill/>
                  </a:ln>
                  <a:solidFill>
                    <a:srgbClr val="414141"/>
                  </a:solidFill>
                  <a:effectLst/>
                  <a:uLnTx/>
                  <a:uFillTx/>
                  <a:latin typeface="+mn-lt"/>
                  <a:cs typeface="Arial" panose="020B0604020202020204" pitchFamily="34" charset="0"/>
                </a:rPr>
                <a:t>Den lyse grå baggrundsfarve </a:t>
              </a:r>
              <a:br>
                <a:rPr kumimoji="0" lang="da-DK" sz="1000" b="0" i="0" u="none" strike="noStrike" kern="1200" cap="none" spc="0" normalizeH="0" baseline="0" noProof="1">
                  <a:ln>
                    <a:noFill/>
                  </a:ln>
                  <a:solidFill>
                    <a:srgbClr val="414141"/>
                  </a:solidFill>
                  <a:effectLst/>
                  <a:uLnTx/>
                  <a:uFillTx/>
                  <a:latin typeface="+mn-lt"/>
                  <a:cs typeface="Arial" panose="020B0604020202020204" pitchFamily="34" charset="0"/>
                </a:rPr>
              </a:br>
              <a:r>
                <a:rPr kumimoji="0" lang="da-DK" sz="1000" b="0" i="0" u="none" strike="noStrike" kern="1200" cap="none" spc="0" normalizeH="0" baseline="0" noProof="1">
                  <a:ln>
                    <a:noFill/>
                  </a:ln>
                  <a:solidFill>
                    <a:srgbClr val="414141"/>
                  </a:solidFill>
                  <a:effectLst/>
                  <a:uLnTx/>
                  <a:uFillTx/>
                  <a:latin typeface="+mn-lt"/>
                  <a:cs typeface="Arial" panose="020B0604020202020204" pitchFamily="34" charset="0"/>
                </a:rPr>
                <a:t>er highlightet </a:t>
              </a:r>
              <a:endParaRPr kumimoji="0" lang="da-DK" sz="1000" b="1" i="0" u="none" strike="noStrike" kern="1200" cap="none" spc="0" normalizeH="0" baseline="0" noProof="1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endParaRPr>
            </a:p>
          </p:txBody>
        </p:sp>
        <p:cxnSp>
          <p:nvCxnSpPr>
            <p:cNvPr id="26" name="Straight Connector 26"/>
            <p:cNvCxnSpPr/>
            <p:nvPr userDrawn="1"/>
          </p:nvCxnSpPr>
          <p:spPr>
            <a:xfrm flipV="1">
              <a:off x="-1426464" y="5975494"/>
              <a:ext cx="301700" cy="2106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768350" y="1916114"/>
            <a:ext cx="10655175" cy="3925887"/>
          </a:xfrm>
        </p:spPr>
        <p:txBody>
          <a:bodyPr/>
          <a:lstStyle>
            <a:lvl2pPr>
              <a:defRPr baseline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da-DK" noProof="0" dirty="0"/>
              <a:t>Klik for at redigere i master</a:t>
            </a:r>
          </a:p>
          <a:p>
            <a:pPr lvl="1"/>
            <a:r>
              <a:rPr lang="da-DK" noProof="0" dirty="0"/>
              <a:t>Andet niveau</a:t>
            </a:r>
          </a:p>
          <a:p>
            <a:pPr lvl="2"/>
            <a:r>
              <a:rPr lang="da-DK" noProof="0" dirty="0"/>
              <a:t>Tredje niveau</a:t>
            </a:r>
          </a:p>
          <a:p>
            <a:pPr lvl="3"/>
            <a:r>
              <a:rPr lang="da-DK" noProof="0" dirty="0"/>
              <a:t>Fjerde niveau</a:t>
            </a:r>
          </a:p>
          <a:p>
            <a:pPr lvl="4"/>
            <a:r>
              <a:rPr lang="da-DK" noProof="0" dirty="0"/>
              <a:t>Femte niveau</a:t>
            </a:r>
          </a:p>
        </p:txBody>
      </p:sp>
      <p:sp>
        <p:nvSpPr>
          <p:cNvPr id="32" name="Text Placeholder 16"/>
          <p:cNvSpPr>
            <a:spLocks noGrp="1"/>
          </p:cNvSpPr>
          <p:nvPr>
            <p:ph type="body" sz="quarter" idx="16"/>
          </p:nvPr>
        </p:nvSpPr>
        <p:spPr>
          <a:xfrm>
            <a:off x="761699" y="5922000"/>
            <a:ext cx="2448638" cy="374400"/>
          </a:xfrm>
          <a:blipFill>
            <a:blip r:embed="rId4"/>
            <a:stretch>
              <a:fillRect/>
            </a:stretch>
          </a:blipFill>
        </p:spPr>
        <p:txBody>
          <a:bodyPr tIns="0">
            <a:normAutofit/>
          </a:bodyPr>
          <a:lstStyle>
            <a:lvl1pPr>
              <a:defRPr sz="100"/>
            </a:lvl1pPr>
          </a:lstStyle>
          <a:p>
            <a:pPr lvl="0"/>
            <a:r>
              <a:rPr lang="da-DK" noProof="1"/>
              <a:t>Rediger typografien i masterens</a:t>
            </a:r>
          </a:p>
        </p:txBody>
      </p:sp>
    </p:spTree>
    <p:extLst>
      <p:ext uri="{BB962C8B-B14F-4D97-AF65-F5344CB8AC3E}">
        <p14:creationId xmlns:p14="http://schemas.microsoft.com/office/powerpoint/2010/main" val="1783861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omt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/>
          <a:lstStyle/>
          <a:p>
            <a:fld id="{2648F499-3B6C-43EB-B6FA-4CA79B2F4AEB}" type="datetime2">
              <a:rPr lang="da-DK" smtClean="0"/>
              <a:t>4. september 2019</a:t>
            </a:fld>
            <a:endParaRPr lang="da-DK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/>
          <a:lstStyle/>
          <a:p>
            <a:fld id="{5BA07366-CB75-4AA8-9E5B-928B849F427C}" type="slidenum">
              <a:rPr lang="da-DK" smtClean="0"/>
              <a:t>‹#›</a:t>
            </a:fld>
            <a:endParaRPr lang="da-DK" dirty="0"/>
          </a:p>
        </p:txBody>
      </p:sp>
      <p:grpSp>
        <p:nvGrpSpPr>
          <p:cNvPr id="6" name="Gruppe 5"/>
          <p:cNvGrpSpPr/>
          <p:nvPr userDrawn="1"/>
        </p:nvGrpSpPr>
        <p:grpSpPr>
          <a:xfrm>
            <a:off x="-3014960" y="3657183"/>
            <a:ext cx="2864223" cy="3180414"/>
            <a:chOff x="-2261220" y="2628888"/>
            <a:chExt cx="2148167" cy="3180414"/>
          </a:xfrm>
        </p:grpSpPr>
        <p:pic>
          <p:nvPicPr>
            <p:cNvPr id="7" name="Picture 2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61220" y="3506000"/>
              <a:ext cx="2131203" cy="20485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8" name="TextBox 11"/>
            <p:cNvSpPr txBox="1"/>
            <p:nvPr userDrawn="1"/>
          </p:nvSpPr>
          <p:spPr>
            <a:xfrm>
              <a:off x="-1944724" y="2628888"/>
              <a:ext cx="1824090" cy="8463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ts val="600"/>
                </a:spcBef>
                <a:defRPr/>
              </a:pPr>
              <a:r>
                <a:rPr lang="da-DK" sz="1000" b="1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Skift baggrundsfarve</a:t>
              </a:r>
              <a:br>
                <a:rPr lang="da-DK" sz="1000" b="1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</a:br>
              <a:r>
                <a:rPr lang="da-DK" sz="1000" b="1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1. </a:t>
              </a:r>
              <a:r>
                <a:rPr lang="da-DK" sz="1000" b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</a:t>
              </a:r>
              <a:r>
                <a:rPr lang="da-DK" sz="100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lik udenfor diaset,</a:t>
              </a:r>
              <a:r>
                <a:rPr lang="da-DK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vælg </a:t>
              </a:r>
              <a:r>
                <a:rPr lang="da-DK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Formater baggrund </a:t>
              </a:r>
            </a:p>
            <a:p>
              <a:pPr algn="r">
                <a:spcBef>
                  <a:spcPts val="600"/>
                </a:spcBef>
                <a:defRPr/>
              </a:pPr>
              <a:r>
                <a:rPr lang="da-DK" sz="1000" b="1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2. </a:t>
              </a:r>
              <a:r>
                <a:rPr lang="da-DK" sz="1000" b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Vælg</a:t>
              </a:r>
              <a:r>
                <a:rPr lang="da-DK" sz="1000" b="1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‘Massiv udfyldning’</a:t>
              </a:r>
              <a:r>
                <a:rPr lang="da-DK" sz="1000" b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og vælg farve</a:t>
              </a:r>
              <a:r>
                <a:rPr lang="da-DK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fra VIAs farvepalette</a:t>
              </a:r>
            </a:p>
          </p:txBody>
        </p:sp>
        <p:grpSp>
          <p:nvGrpSpPr>
            <p:cNvPr id="9" name="Gruppe 8"/>
            <p:cNvGrpSpPr/>
            <p:nvPr userDrawn="1"/>
          </p:nvGrpSpPr>
          <p:grpSpPr>
            <a:xfrm>
              <a:off x="-1426464" y="4317211"/>
              <a:ext cx="1313411" cy="1492091"/>
              <a:chOff x="-1426464" y="4279878"/>
              <a:chExt cx="1313411" cy="1492091"/>
            </a:xfrm>
          </p:grpSpPr>
          <p:pic>
            <p:nvPicPr>
              <p:cNvPr id="10" name="Picture 2"/>
              <p:cNvPicPr>
                <a:picLocks noChangeAspect="1" noChangeArrowheads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394252" y="4279878"/>
                <a:ext cx="1264235" cy="14920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cxnSp>
            <p:nvCxnSpPr>
              <p:cNvPr id="11" name="Lige forbindelse 10"/>
              <p:cNvCxnSpPr/>
              <p:nvPr userDrawn="1"/>
            </p:nvCxnSpPr>
            <p:spPr>
              <a:xfrm>
                <a:off x="-1426464" y="5486400"/>
                <a:ext cx="1313411" cy="12967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Lige forbindelse 11"/>
              <p:cNvCxnSpPr/>
              <p:nvPr userDrawn="1"/>
            </p:nvCxnSpPr>
            <p:spPr>
              <a:xfrm flipV="1">
                <a:off x="-1426464" y="5486400"/>
                <a:ext cx="1306761" cy="13633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ktangel 12"/>
              <p:cNvSpPr/>
              <p:nvPr userDrawn="1"/>
            </p:nvSpPr>
            <p:spPr>
              <a:xfrm>
                <a:off x="-1124764" y="4855860"/>
                <a:ext cx="105385" cy="108012"/>
              </a:xfrm>
              <a:prstGeom prst="rect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 sz="1800" dirty="0"/>
              </a:p>
            </p:txBody>
          </p:sp>
        </p:grpSp>
      </p:grpSp>
      <p:sp>
        <p:nvSpPr>
          <p:cNvPr id="14" name="Tekstboks 13"/>
          <p:cNvSpPr txBox="1"/>
          <p:nvPr userDrawn="1"/>
        </p:nvSpPr>
        <p:spPr>
          <a:xfrm>
            <a:off x="-3185352" y="5918968"/>
            <a:ext cx="1283400" cy="53436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lIns="0" tIns="36000" rIns="36000" bIns="3600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000" b="0" i="0" u="none" strike="noStrike" kern="1200" cap="none" spc="0" normalizeH="0" baseline="0" noProof="1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rPr>
              <a:t>Den lyse grå baggrundsfarve </a:t>
            </a:r>
            <a:br>
              <a:rPr kumimoji="0" lang="da-DK" sz="1000" b="0" i="0" u="none" strike="noStrike" kern="1200" cap="none" spc="0" normalizeH="0" baseline="0" noProof="1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rPr>
            </a:br>
            <a:r>
              <a:rPr kumimoji="0" lang="da-DK" sz="1000" b="0" i="0" u="none" strike="noStrike" kern="1200" cap="none" spc="0" normalizeH="0" baseline="0" noProof="1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rPr>
              <a:t>er highlightet </a:t>
            </a:r>
            <a:endParaRPr kumimoji="0" lang="da-DK" sz="1000" b="1" i="0" u="none" strike="noStrike" kern="1200" cap="none" spc="0" normalizeH="0" baseline="0" noProof="1">
              <a:ln>
                <a:noFill/>
              </a:ln>
              <a:solidFill>
                <a:srgbClr val="414141"/>
              </a:solidFill>
              <a:effectLst/>
              <a:uLnTx/>
              <a:uFillTx/>
              <a:latin typeface="+mn-lt"/>
              <a:cs typeface="Arial" panose="020B0604020202020204" pitchFamily="34" charset="0"/>
            </a:endParaRPr>
          </a:p>
        </p:txBody>
      </p:sp>
      <p:sp>
        <p:nvSpPr>
          <p:cNvPr id="15" name="Rektangel 14"/>
          <p:cNvSpPr/>
          <p:nvPr userDrawn="1"/>
        </p:nvSpPr>
        <p:spPr>
          <a:xfrm>
            <a:off x="-1359172" y="5918968"/>
            <a:ext cx="1185816" cy="1105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 dirty="0"/>
          </a:p>
        </p:txBody>
      </p:sp>
      <p:cxnSp>
        <p:nvCxnSpPr>
          <p:cNvPr id="16" name="Lige forbindelse 15"/>
          <p:cNvCxnSpPr>
            <a:endCxn id="15" idx="0"/>
          </p:cNvCxnSpPr>
          <p:nvPr userDrawn="1"/>
        </p:nvCxnSpPr>
        <p:spPr>
          <a:xfrm>
            <a:off x="-960784" y="4503570"/>
            <a:ext cx="194520" cy="14153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3"/>
          <p:cNvSpPr txBox="1"/>
          <p:nvPr userDrawn="1"/>
        </p:nvSpPr>
        <p:spPr>
          <a:xfrm>
            <a:off x="-3107267" y="6631"/>
            <a:ext cx="2946400" cy="92333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r">
              <a:spcBef>
                <a:spcPts val="600"/>
              </a:spcBef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layout/design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Højre klik udenfor dit slide </a:t>
            </a:r>
            <a:b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et passende layout </a:t>
            </a:r>
            <a:b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fra “drop ned” menuen</a:t>
            </a:r>
            <a:b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Når du laver et nyt slide kan du vælge layout direkt under knappen ‘Nyt dias’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768000" y="5922000"/>
            <a:ext cx="2448000" cy="374400"/>
          </a:xfrm>
          <a:blipFill>
            <a:blip r:embed="rId4"/>
            <a:stretch>
              <a:fillRect/>
            </a:stretch>
          </a:blipFill>
        </p:spPr>
        <p:txBody>
          <a:bodyPr tIns="0">
            <a:normAutofit/>
          </a:bodyPr>
          <a:lstStyle>
            <a:lvl1pPr>
              <a:defRPr sz="100"/>
            </a:lvl1pPr>
          </a:lstStyle>
          <a:p>
            <a:pPr lvl="0"/>
            <a:r>
              <a:rPr lang="en-US" noProof="1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8304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7342" y="584200"/>
            <a:ext cx="10726309" cy="1194905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da-DK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7408" y="1914396"/>
            <a:ext cx="10657184" cy="432291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38226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75" r:id="rId2"/>
    <p:sldLayoutId id="2147483692" r:id="rId3"/>
    <p:sldLayoutId id="2147483693" r:id="rId4"/>
    <p:sldLayoutId id="2147483694" r:id="rId5"/>
    <p:sldLayoutId id="2147483695" r:id="rId6"/>
    <p:sldLayoutId id="2147483729" r:id="rId7"/>
    <p:sldLayoutId id="2147483730" r:id="rId8"/>
    <p:sldLayoutId id="2147483731" r:id="rId9"/>
    <p:sldLayoutId id="2147483732" r:id="rId10"/>
    <p:sldLayoutId id="2147483761" r:id="rId11"/>
    <p:sldLayoutId id="2147483762" r:id="rId12"/>
    <p:sldLayoutId id="2147483763" r:id="rId13"/>
    <p:sldLayoutId id="2147483764" r:id="rId14"/>
  </p:sldLayoutIdLst>
  <p:hf hdr="0"/>
  <p:txStyles>
    <p:titleStyle>
      <a:lvl1pPr algn="l" defTabSz="914400" rtl="0" eaLnBrk="1" latinLnBrk="0" hangingPunct="1">
        <a:lnSpc>
          <a:spcPct val="73000"/>
        </a:lnSpc>
        <a:spcBef>
          <a:spcPct val="0"/>
        </a:spcBef>
        <a:buNone/>
        <a:defRPr sz="4800" kern="1200" spc="-25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55600" indent="-355600" algn="l" defTabSz="914400" rtl="0" eaLnBrk="1" latinLnBrk="0" hangingPunct="1">
        <a:lnSpc>
          <a:spcPct val="80000"/>
        </a:lnSpc>
        <a:spcBef>
          <a:spcPct val="20000"/>
        </a:spcBef>
        <a:buFont typeface="VIA Type Office" panose="02000503000000020004" pitchFamily="2" charset="0"/>
        <a:buChar char="–"/>
        <a:defRPr sz="3200" kern="1200" spc="-1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806450" indent="-338138" algn="l" defTabSz="914400" rtl="0" eaLnBrk="1" latinLnBrk="0" hangingPunct="1">
        <a:spcBef>
          <a:spcPts val="600"/>
        </a:spcBef>
        <a:buFont typeface="VIA Type Office" panose="02000503000000020004" pitchFamily="2" charset="0"/>
        <a:buChar char="–"/>
        <a:defRPr sz="2400" kern="1200" spc="-9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58888" indent="-330200" algn="l" defTabSz="914400" rtl="0" eaLnBrk="1" latinLnBrk="0" hangingPunct="1">
        <a:lnSpc>
          <a:spcPct val="89000"/>
        </a:lnSpc>
        <a:spcBef>
          <a:spcPts val="600"/>
        </a:spcBef>
        <a:buFont typeface="VIA Type Office" panose="02000503000000020004" pitchFamily="2" charset="0"/>
        <a:buChar char="–"/>
        <a:defRPr sz="2000" kern="1200" spc="-5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700213" indent="-314325" algn="l" defTabSz="914400" rtl="0" eaLnBrk="1" latinLnBrk="0" hangingPunct="1">
        <a:lnSpc>
          <a:spcPct val="97000"/>
        </a:lnSpc>
        <a:spcBef>
          <a:spcPts val="600"/>
        </a:spcBef>
        <a:buFont typeface="VIA Type Office" panose="02000503000000020004" pitchFamily="2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700213" indent="-314325" algn="l" defTabSz="914400" rtl="0" eaLnBrk="1" latinLnBrk="0" hangingPunct="1">
        <a:lnSpc>
          <a:spcPct val="97000"/>
        </a:lnSpc>
        <a:spcBef>
          <a:spcPts val="600"/>
        </a:spcBef>
        <a:buFont typeface="VIA Type Office" panose="02000503000000020004" pitchFamily="2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technetwork/java/javase/downloads/jdk8-downloads-2133151.html" TargetMode="External"/><Relationship Id="rId2" Type="http://schemas.openxmlformats.org/officeDocument/2006/relationships/hyperlink" Target="https://www.jetbrains.com/idea/download/#section=window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luonhq.com/products/scene-builder/#download" TargetMode="External"/><Relationship Id="rId4" Type="http://schemas.openxmlformats.org/officeDocument/2006/relationships/hyperlink" Target="https://gluonhq.com/products/javafx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trmo@via.d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71232" y="1952837"/>
            <a:ext cx="8345249" cy="1647614"/>
          </a:xfrm>
        </p:spPr>
        <p:txBody>
          <a:bodyPr/>
          <a:lstStyle/>
          <a:p>
            <a:r>
              <a:rPr lang="da-DK" dirty="0">
                <a:latin typeface="Arial" panose="020B0604020202020204" pitchFamily="34" charset="0"/>
                <a:cs typeface="Arial" panose="020B0604020202020204" pitchFamily="34" charset="0"/>
              </a:rPr>
              <a:t>Software Development with </a:t>
            </a:r>
            <a:r>
              <a:rPr lang="da-DK" dirty="0"/>
              <a:t>UML and Java 2</a:t>
            </a:r>
            <a:endParaRPr lang="da-DK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23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D7512-9EB9-418E-ACC3-1584A2A46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Mandatory attendance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E6F04-2BE9-407E-B29B-B100698A7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Above 75% to go to the exam. Just like SDJ1.</a:t>
            </a:r>
          </a:p>
        </p:txBody>
      </p:sp>
    </p:spTree>
    <p:extLst>
      <p:ext uri="{BB962C8B-B14F-4D97-AF65-F5344CB8AC3E}">
        <p14:creationId xmlns:p14="http://schemas.microsoft.com/office/powerpoint/2010/main" val="2766080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0E968-D2BA-414A-993E-FAC8A989A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Who’s here?</a:t>
            </a:r>
          </a:p>
        </p:txBody>
      </p:sp>
      <p:pic>
        <p:nvPicPr>
          <p:cNvPr id="1026" name="Picture 2" descr="Relateret billede">
            <a:extLst>
              <a:ext uri="{FF2B5EF4-FFF2-40B4-BE49-F238E27FC236}">
                <a16:creationId xmlns:a16="http://schemas.microsoft.com/office/drawing/2014/main" id="{16CED1BA-7492-449D-AC93-47D842096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1167362"/>
            <a:ext cx="7560840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907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3E0C8-B1E2-4E71-A70C-04C3AE34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takes notes during the presentation?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AF652-C414-4499-9732-D6EF76E45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Pen and paper?</a:t>
            </a:r>
          </a:p>
          <a:p>
            <a:r>
              <a:rPr lang="en-US" dirty="0"/>
              <a:t>Laptop?</a:t>
            </a:r>
          </a:p>
        </p:txBody>
      </p:sp>
    </p:spTree>
    <p:extLst>
      <p:ext uri="{BB962C8B-B14F-4D97-AF65-F5344CB8AC3E}">
        <p14:creationId xmlns:p14="http://schemas.microsoft.com/office/powerpoint/2010/main" val="2978859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02902-76B2-4DFC-A31C-C85C2CA99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665" y="23235"/>
            <a:ext cx="10726309" cy="1194905"/>
          </a:xfrm>
        </p:spPr>
        <p:txBody>
          <a:bodyPr/>
          <a:lstStyle/>
          <a:p>
            <a:r>
              <a:rPr lang="en-US" dirty="0"/>
              <a:t>Small game,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1E19C-42F8-46A8-9CEE-7A951DEA7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352" y="908720"/>
            <a:ext cx="11583416" cy="5832648"/>
          </a:xfrm>
        </p:spPr>
        <p:txBody>
          <a:bodyPr>
            <a:normAutofit/>
          </a:bodyPr>
          <a:lstStyle/>
          <a:p>
            <a:r>
              <a:rPr lang="en-US" dirty="0"/>
              <a:t>When I say go, write the following on a piece of paper.</a:t>
            </a:r>
          </a:p>
          <a:p>
            <a:r>
              <a:rPr lang="en-US" dirty="0"/>
              <a:t>One letter, then a comma, then a number, then a comma, then a Greek letter, then a comma, letter, comma, number, comma. Switching between numbers and letters and Greek letters.</a:t>
            </a:r>
          </a:p>
          <a:p>
            <a:r>
              <a:rPr lang="en-US" dirty="0"/>
              <a:t>When you’re done, look at the stop watch, note your time.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1, 2, 3, 4, 5, 6, 7, 8, 9, 10, 11, 12, 13, 14, 15, 16, 17, 18, 19, 20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A, B, C, D, E, F, G, H, I, J, K, L, M, N, O, P, Q, R, S, T, U, V, W, X, Y, Z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l-GR" dirty="0"/>
              <a:t>α</a:t>
            </a:r>
            <a:r>
              <a:rPr lang="en-US" dirty="0"/>
              <a:t>, </a:t>
            </a:r>
            <a:r>
              <a:rPr lang="el-GR" dirty="0"/>
              <a:t>β</a:t>
            </a:r>
            <a:r>
              <a:rPr lang="en-US" dirty="0"/>
              <a:t>, </a:t>
            </a:r>
            <a:r>
              <a:rPr lang="el-GR" dirty="0"/>
              <a:t>γ</a:t>
            </a:r>
            <a:r>
              <a:rPr lang="en-US" dirty="0"/>
              <a:t>, </a:t>
            </a:r>
            <a:r>
              <a:rPr lang="el-GR" dirty="0"/>
              <a:t>δ</a:t>
            </a:r>
            <a:r>
              <a:rPr lang="en-US" dirty="0"/>
              <a:t>, </a:t>
            </a:r>
            <a:r>
              <a:rPr lang="el-GR" dirty="0"/>
              <a:t>ε</a:t>
            </a:r>
            <a:r>
              <a:rPr lang="en-US" dirty="0"/>
              <a:t>, </a:t>
            </a:r>
            <a:r>
              <a:rPr lang="el-GR" dirty="0"/>
              <a:t>ζ</a:t>
            </a:r>
            <a:r>
              <a:rPr lang="en-US" dirty="0"/>
              <a:t>, </a:t>
            </a:r>
            <a:r>
              <a:rPr lang="el-GR" dirty="0"/>
              <a:t>η</a:t>
            </a:r>
            <a:r>
              <a:rPr lang="en-US" dirty="0"/>
              <a:t>, </a:t>
            </a:r>
            <a:r>
              <a:rPr lang="el-GR" dirty="0"/>
              <a:t>θ</a:t>
            </a:r>
            <a:r>
              <a:rPr lang="en-US" dirty="0"/>
              <a:t>, </a:t>
            </a:r>
            <a:r>
              <a:rPr lang="el-GR" dirty="0"/>
              <a:t>ι</a:t>
            </a:r>
            <a:r>
              <a:rPr lang="en-US" dirty="0"/>
              <a:t>, </a:t>
            </a:r>
            <a:r>
              <a:rPr lang="el-GR" dirty="0"/>
              <a:t>κ</a:t>
            </a:r>
            <a:r>
              <a:rPr lang="en-US" dirty="0"/>
              <a:t>, </a:t>
            </a:r>
            <a:r>
              <a:rPr lang="el-GR" dirty="0"/>
              <a:t>λ</a:t>
            </a:r>
            <a:r>
              <a:rPr lang="en-US" dirty="0"/>
              <a:t>, </a:t>
            </a:r>
            <a:r>
              <a:rPr lang="el-GR" dirty="0"/>
              <a:t>μ</a:t>
            </a:r>
            <a:r>
              <a:rPr lang="en-US" dirty="0"/>
              <a:t>, </a:t>
            </a:r>
            <a:r>
              <a:rPr lang="el-GR" dirty="0"/>
              <a:t>ν</a:t>
            </a:r>
            <a:r>
              <a:rPr lang="en-US" dirty="0"/>
              <a:t>, </a:t>
            </a:r>
            <a:r>
              <a:rPr lang="el-GR" dirty="0"/>
              <a:t>ξ</a:t>
            </a:r>
            <a:r>
              <a:rPr lang="en-US" dirty="0"/>
              <a:t>, </a:t>
            </a:r>
            <a:r>
              <a:rPr lang="el-GR" dirty="0"/>
              <a:t>ο</a:t>
            </a:r>
            <a:r>
              <a:rPr lang="en-US" dirty="0"/>
              <a:t>, </a:t>
            </a:r>
            <a:r>
              <a:rPr lang="el-GR" dirty="0"/>
              <a:t>π</a:t>
            </a:r>
            <a:r>
              <a:rPr lang="en-US" dirty="0"/>
              <a:t>, </a:t>
            </a:r>
            <a:r>
              <a:rPr lang="el-GR" dirty="0"/>
              <a:t>ρ</a:t>
            </a:r>
            <a:endParaRPr lang="en-US" sz="30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519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BF918-1348-4ABE-B6AF-081FE22D4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the point of this again?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E4CBC-649E-425C-8250-E4BAD2BF5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614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387192-F466-40EC-A923-5F92BA244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664200"/>
            <a:ext cx="10769734" cy="59766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ED02BC-8980-42BD-8E92-73A965708FE0}"/>
              </a:ext>
            </a:extLst>
          </p:cNvPr>
          <p:cNvSpPr txBox="1"/>
          <p:nvPr/>
        </p:nvSpPr>
        <p:spPr>
          <a:xfrm>
            <a:off x="4150755" y="203131"/>
            <a:ext cx="1870705" cy="2043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83000"/>
              </a:lnSpc>
              <a:spcBef>
                <a:spcPct val="20000"/>
              </a:spcBef>
              <a:buFont typeface="VIA Type Office" panose="02000503000000020004" pitchFamily="2" charset="0"/>
              <a:buNone/>
            </a:pPr>
            <a:r>
              <a:rPr lang="en-US" sz="1600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we fix this part?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81AB6A-2168-4F30-8EE3-4AFED7A57377}"/>
              </a:ext>
            </a:extLst>
          </p:cNvPr>
          <p:cNvSpPr/>
          <p:nvPr/>
        </p:nvSpPr>
        <p:spPr>
          <a:xfrm>
            <a:off x="1199456" y="836712"/>
            <a:ext cx="6984776" cy="5804152"/>
          </a:xfrm>
          <a:prstGeom prst="rect">
            <a:avLst/>
          </a:prstGeom>
          <a:solidFill>
            <a:srgbClr val="DE1000">
              <a:alpha val="2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E073E8-255C-43BF-90C9-2DFACA8E5433}"/>
              </a:ext>
            </a:extLst>
          </p:cNvPr>
          <p:cNvSpPr/>
          <p:nvPr/>
        </p:nvSpPr>
        <p:spPr>
          <a:xfrm>
            <a:off x="8184232" y="3861048"/>
            <a:ext cx="3024336" cy="2779816"/>
          </a:xfrm>
          <a:prstGeom prst="rect">
            <a:avLst/>
          </a:prstGeom>
          <a:solidFill>
            <a:srgbClr val="DE1000">
              <a:alpha val="2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BCA5F98A-968F-4A75-BB21-9369B60D766B}"/>
              </a:ext>
            </a:extLst>
          </p:cNvPr>
          <p:cNvSpPr/>
          <p:nvPr/>
        </p:nvSpPr>
        <p:spPr>
          <a:xfrm>
            <a:off x="1703512" y="1196752"/>
            <a:ext cx="2016224" cy="1080120"/>
          </a:xfrm>
          <a:prstGeom prst="cloud">
            <a:avLst/>
          </a:prstGeom>
          <a:solidFill>
            <a:srgbClr val="D9F1D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Fixing that part ?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E7A8BAB-1F3B-480F-AE14-B3B587E60A9E}"/>
              </a:ext>
            </a:extLst>
          </p:cNvPr>
          <p:cNvSpPr/>
          <p:nvPr/>
        </p:nvSpPr>
        <p:spPr>
          <a:xfrm>
            <a:off x="2769789" y="2295525"/>
            <a:ext cx="5202636" cy="2962275"/>
          </a:xfrm>
          <a:custGeom>
            <a:avLst/>
            <a:gdLst>
              <a:gd name="connsiteX0" fmla="*/ 1986 w 5202636"/>
              <a:gd name="connsiteY0" fmla="*/ 0 h 2962275"/>
              <a:gd name="connsiteX1" fmla="*/ 849711 w 5202636"/>
              <a:gd name="connsiteY1" fmla="*/ 2286000 h 2962275"/>
              <a:gd name="connsiteX2" fmla="*/ 5202636 w 5202636"/>
              <a:gd name="connsiteY2" fmla="*/ 2962275 h 2962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02636" h="2962275">
                <a:moveTo>
                  <a:pt x="1986" y="0"/>
                </a:moveTo>
                <a:cubicBezTo>
                  <a:pt x="-7539" y="896144"/>
                  <a:pt x="-17064" y="1792288"/>
                  <a:pt x="849711" y="2286000"/>
                </a:cubicBezTo>
                <a:cubicBezTo>
                  <a:pt x="1716486" y="2779712"/>
                  <a:pt x="3459561" y="2870993"/>
                  <a:pt x="5202636" y="2962275"/>
                </a:cubicBezTo>
              </a:path>
            </a:pathLst>
          </a:cu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Billedresultat for borat">
            <a:extLst>
              <a:ext uri="{FF2B5EF4-FFF2-40B4-BE49-F238E27FC236}">
                <a16:creationId xmlns:a16="http://schemas.microsoft.com/office/drawing/2014/main" id="{7A56F19B-E308-4BB3-B7AD-69AA63127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100" y="980728"/>
            <a:ext cx="4027430" cy="310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968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98748" y="584201"/>
            <a:ext cx="6981428" cy="1194905"/>
          </a:xfrm>
        </p:spPr>
        <p:txBody>
          <a:bodyPr>
            <a:normAutofit/>
          </a:bodyPr>
          <a:lstStyle/>
          <a:p>
            <a:r>
              <a:rPr lang="en-US" dirty="0"/>
              <a:t>Code of Conduct</a:t>
            </a:r>
            <a:br>
              <a:rPr lang="da-DK" dirty="0"/>
            </a:br>
            <a:r>
              <a:rPr lang="en-US" b="1" dirty="0"/>
              <a:t>- for participating in classes</a:t>
            </a:r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tekst 5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At VIA Engineering, we have four simple rules for participating in classes:</a:t>
            </a:r>
            <a:endParaRPr lang="da-DK" dirty="0"/>
          </a:p>
          <a:p>
            <a:pPr marL="0" indent="0">
              <a:buNone/>
            </a:pPr>
            <a:r>
              <a:rPr lang="en-GB" dirty="0"/>
              <a:t>  </a:t>
            </a:r>
            <a:endParaRPr lang="da-DK" dirty="0"/>
          </a:p>
          <a:p>
            <a:pPr marL="0" indent="0">
              <a:buNone/>
            </a:pPr>
            <a:r>
              <a:rPr lang="en-US" b="1" dirty="0"/>
              <a:t>Be on time.</a:t>
            </a:r>
            <a:endParaRPr lang="da-DK" dirty="0"/>
          </a:p>
          <a:p>
            <a:pPr marL="179388" indent="0">
              <a:buNone/>
            </a:pPr>
            <a:r>
              <a:rPr lang="en-US" dirty="0"/>
              <a:t>Lecturers and classmates rely on you and class often starts with important information.</a:t>
            </a:r>
            <a:endParaRPr lang="da-DK" dirty="0"/>
          </a:p>
          <a:p>
            <a:pPr marL="0" indent="0">
              <a:buNone/>
            </a:pPr>
            <a:r>
              <a:rPr lang="en-US" b="1" dirty="0"/>
              <a:t>Be active.</a:t>
            </a:r>
            <a:endParaRPr lang="da-DK" dirty="0"/>
          </a:p>
          <a:p>
            <a:pPr marL="179388" indent="0">
              <a:buNone/>
            </a:pPr>
            <a:r>
              <a:rPr lang="en-US" dirty="0"/>
              <a:t>Take part in discussions and exercises. Which means no Social Media, gaming etc. in class - it disturbs others and takes away your own focus.</a:t>
            </a:r>
          </a:p>
          <a:p>
            <a:pPr marL="0" indent="0">
              <a:buNone/>
            </a:pPr>
            <a:r>
              <a:rPr lang="en-US" b="1" dirty="0"/>
              <a:t>Be prepared.</a:t>
            </a:r>
          </a:p>
          <a:p>
            <a:pPr marL="179388" indent="0">
              <a:buNone/>
            </a:pPr>
            <a:r>
              <a:rPr lang="en-US" dirty="0"/>
              <a:t>Preparation is an essential part of learning. If you are not prepared, you will not be able to participate effectively in the class.</a:t>
            </a:r>
          </a:p>
          <a:p>
            <a:pPr marL="0" indent="0">
              <a:buNone/>
            </a:pPr>
            <a:r>
              <a:rPr lang="en-US" b="1" dirty="0"/>
              <a:t>Stay focused.</a:t>
            </a:r>
            <a:endParaRPr lang="da-DK" dirty="0"/>
          </a:p>
          <a:p>
            <a:pPr marL="179388" indent="0">
              <a:buNone/>
            </a:pPr>
            <a:r>
              <a:rPr lang="en-US" dirty="0"/>
              <a:t>Start the class with the computer closed until the teacher says it is okay to use computers. Leave your phone and devices in your bag on silent mode. </a:t>
            </a:r>
            <a:endParaRPr lang="da-DK" dirty="0"/>
          </a:p>
          <a:p>
            <a:pPr marL="386715" indent="-215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da-DK" sz="1400" dirty="0">
              <a:solidFill>
                <a:srgbClr val="414141"/>
              </a:solidFill>
              <a:latin typeface="VIA Type Office" panose="02000503000000020004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3" name="TextBox 6"/>
          <p:cNvSpPr txBox="1"/>
          <p:nvPr/>
        </p:nvSpPr>
        <p:spPr>
          <a:xfrm>
            <a:off x="9552385" y="260648"/>
            <a:ext cx="2446229" cy="4579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3000"/>
              </a:lnSpc>
              <a:spcBef>
                <a:spcPct val="20000"/>
              </a:spcBef>
            </a:pPr>
            <a:r>
              <a:rPr lang="da-DK" sz="1600" spc="-100" noProof="1">
                <a:latin typeface="VIA Type Office Light" panose="02000503000000020004" pitchFamily="2" charset="0"/>
              </a:rPr>
              <a:t>Gør tanke til handling</a:t>
            </a:r>
          </a:p>
          <a:p>
            <a:pPr>
              <a:lnSpc>
                <a:spcPct val="83000"/>
              </a:lnSpc>
              <a:spcBef>
                <a:spcPct val="20000"/>
              </a:spcBef>
            </a:pPr>
            <a:r>
              <a:rPr lang="da-DK" sz="1600" spc="-100" noProof="1"/>
              <a:t>VIA University College</a:t>
            </a:r>
          </a:p>
        </p:txBody>
      </p:sp>
      <p:pic>
        <p:nvPicPr>
          <p:cNvPr id="14" name="Pladsholder til billed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" r="980"/>
          <a:stretch>
            <a:fillRect/>
          </a:stretch>
        </p:blipFill>
        <p:spPr>
          <a:xfrm>
            <a:off x="9552384" y="794609"/>
            <a:ext cx="687600" cy="702000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80B44C0A-7CA8-49DA-8FC3-6DAB6DD51FEA}"/>
              </a:ext>
            </a:extLst>
          </p:cNvPr>
          <p:cNvSpPr/>
          <p:nvPr/>
        </p:nvSpPr>
        <p:spPr>
          <a:xfrm>
            <a:off x="6096000" y="116632"/>
            <a:ext cx="2736304" cy="702000"/>
          </a:xfrm>
          <a:prstGeom prst="wedgeRoundRectCallout">
            <a:avLst>
              <a:gd name="adj1" fmla="val -58427"/>
              <a:gd name="adj2" fmla="val 80139"/>
              <a:gd name="adj3" fmla="val 16667"/>
            </a:avLst>
          </a:prstGeom>
          <a:solidFill>
            <a:srgbClr val="D9F1D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Defined by the big bosses of the engineering education</a:t>
            </a:r>
          </a:p>
        </p:txBody>
      </p:sp>
    </p:spTree>
    <p:extLst>
      <p:ext uri="{BB962C8B-B14F-4D97-AF65-F5344CB8AC3E}">
        <p14:creationId xmlns:p14="http://schemas.microsoft.com/office/powerpoint/2010/main" val="2031980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98748" y="584201"/>
            <a:ext cx="6981428" cy="1194905"/>
          </a:xfrm>
        </p:spPr>
        <p:txBody>
          <a:bodyPr>
            <a:normAutofit/>
          </a:bodyPr>
          <a:lstStyle/>
          <a:p>
            <a:r>
              <a:rPr lang="en-US" dirty="0"/>
              <a:t>Code of Conduct</a:t>
            </a:r>
            <a:br>
              <a:rPr lang="da-DK" dirty="0"/>
            </a:br>
            <a:r>
              <a:rPr lang="en-US" b="1" dirty="0"/>
              <a:t>- for participating in classes</a:t>
            </a:r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tekst 5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At VIA Engineering, we have four simple rules for participating in classes:</a:t>
            </a:r>
            <a:endParaRPr lang="da-DK" dirty="0"/>
          </a:p>
          <a:p>
            <a:pPr marL="0" indent="0">
              <a:buNone/>
            </a:pPr>
            <a:r>
              <a:rPr lang="en-GB" dirty="0"/>
              <a:t>  </a:t>
            </a:r>
            <a:endParaRPr lang="da-DK" dirty="0"/>
          </a:p>
          <a:p>
            <a:pPr marL="0" indent="0">
              <a:buNone/>
            </a:pPr>
            <a:r>
              <a:rPr lang="en-US" b="1" dirty="0"/>
              <a:t>Be on time.</a:t>
            </a:r>
            <a:endParaRPr lang="da-DK" dirty="0"/>
          </a:p>
          <a:p>
            <a:pPr marL="179388" indent="0">
              <a:buNone/>
            </a:pPr>
            <a:r>
              <a:rPr lang="en-US" dirty="0"/>
              <a:t>Lecturers and classmates rely on you and class often starts with important information.</a:t>
            </a:r>
            <a:endParaRPr lang="da-DK" dirty="0"/>
          </a:p>
          <a:p>
            <a:pPr marL="0" indent="0">
              <a:buNone/>
            </a:pPr>
            <a:r>
              <a:rPr lang="en-US" b="1" dirty="0"/>
              <a:t>Be active.</a:t>
            </a:r>
            <a:endParaRPr lang="da-DK" dirty="0"/>
          </a:p>
          <a:p>
            <a:pPr marL="179388" indent="0">
              <a:buNone/>
            </a:pPr>
            <a:r>
              <a:rPr lang="en-US" dirty="0"/>
              <a:t>Take part in discussions and exercises. Which means no Social Media, gaming etc. in class - it disturbs others and takes away your own focus.</a:t>
            </a:r>
          </a:p>
          <a:p>
            <a:pPr marL="0" indent="0">
              <a:buNone/>
            </a:pPr>
            <a:r>
              <a:rPr lang="en-US" b="1" dirty="0"/>
              <a:t>Be prepared.</a:t>
            </a:r>
          </a:p>
          <a:p>
            <a:pPr marL="179388" indent="0">
              <a:buNone/>
            </a:pPr>
            <a:r>
              <a:rPr lang="en-US" dirty="0"/>
              <a:t>Preparation is an essential part of learning. If you are not prepared, you will not be able to participate effectively in the class.</a:t>
            </a:r>
          </a:p>
          <a:p>
            <a:pPr marL="0" indent="0">
              <a:buNone/>
            </a:pPr>
            <a:r>
              <a:rPr lang="en-US" b="1" dirty="0"/>
              <a:t>Stay focused.</a:t>
            </a:r>
            <a:endParaRPr lang="da-DK" dirty="0"/>
          </a:p>
          <a:p>
            <a:pPr marL="179388" indent="0">
              <a:buNone/>
            </a:pPr>
            <a:r>
              <a:rPr lang="en-US" dirty="0"/>
              <a:t>Start the class with the computer closed until the teacher says it is okay to use computers. Leave your phone and devices in your bag on silent mode. </a:t>
            </a:r>
            <a:endParaRPr lang="da-DK" dirty="0"/>
          </a:p>
          <a:p>
            <a:pPr marL="386715" indent="-215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da-DK" sz="1400" dirty="0">
              <a:solidFill>
                <a:srgbClr val="414141"/>
              </a:solidFill>
              <a:latin typeface="VIA Type Office" panose="02000503000000020004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3" name="TextBox 6"/>
          <p:cNvSpPr txBox="1"/>
          <p:nvPr/>
        </p:nvSpPr>
        <p:spPr>
          <a:xfrm>
            <a:off x="9552385" y="260648"/>
            <a:ext cx="2446229" cy="4579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3000"/>
              </a:lnSpc>
              <a:spcBef>
                <a:spcPct val="20000"/>
              </a:spcBef>
            </a:pPr>
            <a:r>
              <a:rPr lang="da-DK" sz="1600" spc="-100" noProof="1">
                <a:latin typeface="VIA Type Office Light" panose="02000503000000020004" pitchFamily="2" charset="0"/>
              </a:rPr>
              <a:t>Gør tanke til handling</a:t>
            </a:r>
          </a:p>
          <a:p>
            <a:pPr>
              <a:lnSpc>
                <a:spcPct val="83000"/>
              </a:lnSpc>
              <a:spcBef>
                <a:spcPct val="20000"/>
              </a:spcBef>
            </a:pPr>
            <a:r>
              <a:rPr lang="da-DK" sz="1600" spc="-100" noProof="1"/>
              <a:t>VIA University College</a:t>
            </a:r>
          </a:p>
        </p:txBody>
      </p:sp>
      <p:pic>
        <p:nvPicPr>
          <p:cNvPr id="14" name="Pladsholder til billed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" r="980"/>
          <a:stretch>
            <a:fillRect/>
          </a:stretch>
        </p:blipFill>
        <p:spPr>
          <a:xfrm>
            <a:off x="9552384" y="794609"/>
            <a:ext cx="687600" cy="70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B011F0-D7D2-4C65-ABCD-85EC79146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271587"/>
            <a:ext cx="9144000" cy="43148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A26EF14-4909-4DC5-89E1-C115EF494B06}"/>
              </a:ext>
            </a:extLst>
          </p:cNvPr>
          <p:cNvSpPr/>
          <p:nvPr/>
        </p:nvSpPr>
        <p:spPr>
          <a:xfrm>
            <a:off x="1631504" y="1916114"/>
            <a:ext cx="3600400" cy="1274904"/>
          </a:xfrm>
          <a:prstGeom prst="rect">
            <a:avLst/>
          </a:prstGeom>
          <a:gradFill>
            <a:gsLst>
              <a:gs pos="0">
                <a:srgbClr val="D9F1DB"/>
              </a:gs>
              <a:gs pos="100000">
                <a:srgbClr val="E9F7E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We’re injecting a mix of heroin, cocaine, methamphetamine, nicotine, and alcohol into the veins. The experiment aims to show if it can make people forget their phones for a few seconds</a:t>
            </a:r>
          </a:p>
        </p:txBody>
      </p:sp>
    </p:spTree>
    <p:extLst>
      <p:ext uri="{BB962C8B-B14F-4D97-AF65-F5344CB8AC3E}">
        <p14:creationId xmlns:p14="http://schemas.microsoft.com/office/powerpoint/2010/main" val="3546693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659FA-0C98-4898-B749-A9BC3A9D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 attention, you’re here to learn.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2A0F6-011D-4B5C-A56A-8EFE8E65D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class starts, laptops are closed. You’re not going to need them during the presentation. It just disturbs your fellow students, if you’re doing other stuff.</a:t>
            </a:r>
          </a:p>
          <a:p>
            <a:r>
              <a:rPr lang="en-US" dirty="0"/>
              <a:t>If you’re late, and the door is closed, you wait outside until the next break…?</a:t>
            </a:r>
          </a:p>
          <a:p>
            <a:r>
              <a:rPr lang="en-US" dirty="0"/>
              <a:t>You’re here to study, please do that. Games and other stuff can be done outside of class.</a:t>
            </a:r>
          </a:p>
          <a:p>
            <a:r>
              <a:rPr lang="en-US" dirty="0"/>
              <a:t>Phones on silent, out of sight.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4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3C1A9-2E52-4AA9-B712-A95892B55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392" y="548680"/>
            <a:ext cx="10657184" cy="4322916"/>
          </a:xfrm>
        </p:spPr>
        <p:txBody>
          <a:bodyPr/>
          <a:lstStyle/>
          <a:p>
            <a:r>
              <a:rPr lang="en-US" dirty="0"/>
              <a:t>Manage your own breaks during exercises.</a:t>
            </a:r>
          </a:p>
          <a:p>
            <a:r>
              <a:rPr lang="en-US" dirty="0"/>
              <a:t>If you need a break during presentations, let me know. I’ll just go on and on and on and on and on and on and on and …</a:t>
            </a:r>
          </a:p>
        </p:txBody>
      </p:sp>
      <p:pic>
        <p:nvPicPr>
          <p:cNvPr id="3074" name="Picture 2" descr="Billedresultat for break clipart">
            <a:extLst>
              <a:ext uri="{FF2B5EF4-FFF2-40B4-BE49-F238E27FC236}">
                <a16:creationId xmlns:a16="http://schemas.microsoft.com/office/drawing/2014/main" id="{72E20F97-E8A1-4740-A697-F2B884F35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316290"/>
            <a:ext cx="6264876" cy="417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76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55F2F-495F-41B2-AE13-C3EF17013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" y="0"/>
            <a:ext cx="11494659" cy="1194905"/>
          </a:xfrm>
        </p:spPr>
        <p:txBody>
          <a:bodyPr/>
          <a:lstStyle/>
          <a:p>
            <a:r>
              <a:rPr lang="en-US" dirty="0"/>
              <a:t>Sorry about Tuesday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7A4797-52C1-4972-A95F-36412E12A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836712"/>
            <a:ext cx="2608969" cy="33123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7C508B-150D-4B15-93B0-566572FE4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105" y="864560"/>
            <a:ext cx="2590933" cy="26353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10A5B8-ABDC-4EAD-8394-E28D801C8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8060" y="802372"/>
            <a:ext cx="2808311" cy="26672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72116B-A018-454C-9FAA-9B28759B9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1200" y="3638094"/>
            <a:ext cx="3604840" cy="30604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EDB582-A220-4649-958E-26B30AF69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9856" y="0"/>
            <a:ext cx="3686852" cy="3428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742A3D-6032-4DE7-AAEF-938B7217E9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6174" y="2775919"/>
            <a:ext cx="3358581" cy="40550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42F180-CD26-40FF-8FF1-A93426C076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580" y="3499945"/>
            <a:ext cx="2457576" cy="326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89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illedresultat for guy with question mark">
            <a:extLst>
              <a:ext uri="{FF2B5EF4-FFF2-40B4-BE49-F238E27FC236}">
                <a16:creationId xmlns:a16="http://schemas.microsoft.com/office/drawing/2014/main" id="{2E4FECC4-0C73-493C-B632-7C9D7F4BF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1" y="0"/>
            <a:ext cx="7008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743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Programming workshop 2 (WS2)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Is anyone interested?</a:t>
            </a:r>
          </a:p>
          <a:p>
            <a:r>
              <a:rPr lang="en-GB" dirty="0"/>
              <a:t>Or some kind of study group with an instructor.</a:t>
            </a:r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7279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63352" y="1785331"/>
            <a:ext cx="11665296" cy="424817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GB" dirty="0"/>
              <a:t>IDE</a:t>
            </a:r>
          </a:p>
          <a:p>
            <a:pPr marL="925512" lvl="1" indent="-457200">
              <a:spcBef>
                <a:spcPts val="0"/>
              </a:spcBef>
              <a:buFont typeface="+mj-lt"/>
              <a:buAutoNum type="arabicPeriod"/>
            </a:pPr>
            <a:r>
              <a:rPr lang="en-GB" dirty="0"/>
              <a:t>Eclipse, or</a:t>
            </a:r>
          </a:p>
          <a:p>
            <a:pPr marL="925512" lvl="1" indent="-457200">
              <a:spcBef>
                <a:spcPts val="0"/>
              </a:spcBef>
              <a:buFont typeface="+mj-lt"/>
              <a:buAutoNum type="arabicPeriod"/>
            </a:pPr>
            <a:r>
              <a:rPr lang="en-GB" dirty="0"/>
              <a:t>IntelliJ (</a:t>
            </a:r>
            <a:r>
              <a:rPr lang="en-GB" dirty="0">
                <a:hlinkClick r:id="rId2"/>
              </a:rPr>
              <a:t>Link</a:t>
            </a:r>
            <a:r>
              <a:rPr lang="en-GB" dirty="0"/>
              <a:t> – select Community edition, or setup an account and use student license)</a:t>
            </a:r>
          </a:p>
          <a:p>
            <a:pPr marL="468312" lvl="1" indent="0">
              <a:spcBef>
                <a:spcPts val="0"/>
              </a:spcBef>
              <a:buNone/>
            </a:pPr>
            <a:endParaRPr lang="en-GB" dirty="0"/>
          </a:p>
          <a:p>
            <a:pPr>
              <a:spcBef>
                <a:spcPts val="0"/>
              </a:spcBef>
            </a:pPr>
            <a:r>
              <a:rPr lang="en-GB" dirty="0"/>
              <a:t>SDK</a:t>
            </a:r>
          </a:p>
          <a:p>
            <a:pPr marL="925512" lvl="1" indent="-457200">
              <a:spcBef>
                <a:spcPts val="0"/>
              </a:spcBef>
              <a:buFont typeface="+mj-lt"/>
              <a:buAutoNum type="arabicPeriod"/>
            </a:pPr>
            <a:r>
              <a:rPr lang="en-GB" dirty="0"/>
              <a:t>Java 11 (</a:t>
            </a:r>
            <a:r>
              <a:rPr lang="en-GB" dirty="0">
                <a:hlinkClick r:id="rId3"/>
              </a:rPr>
              <a:t>Link</a:t>
            </a:r>
            <a:r>
              <a:rPr lang="en-GB" dirty="0"/>
              <a:t>)</a:t>
            </a:r>
          </a:p>
          <a:p>
            <a:pPr marL="1438275" lvl="2" indent="-268288">
              <a:spcBef>
                <a:spcPts val="0"/>
              </a:spcBef>
            </a:pPr>
            <a:r>
              <a:rPr lang="en-GB" dirty="0"/>
              <a:t>JavaFX (</a:t>
            </a:r>
            <a:r>
              <a:rPr lang="en-GB" dirty="0">
                <a:hlinkClick r:id="rId4"/>
              </a:rPr>
              <a:t>Link</a:t>
            </a:r>
            <a:r>
              <a:rPr lang="en-GB" dirty="0"/>
              <a:t>)</a:t>
            </a:r>
          </a:p>
          <a:p>
            <a:pPr marL="1438275" lvl="2" indent="-268288">
              <a:spcBef>
                <a:spcPts val="0"/>
              </a:spcBef>
            </a:pPr>
            <a:r>
              <a:rPr lang="en-GB" dirty="0"/>
              <a:t>Scene Builder 10 (</a:t>
            </a:r>
            <a:r>
              <a:rPr lang="en-GB" dirty="0">
                <a:hlinkClick r:id="rId5"/>
              </a:rPr>
              <a:t>Link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6438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216C5-3FB7-426E-A4EC-DD5BEDA14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of SDJ2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8C073-41CD-46F0-8601-80C0B68DA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you’re going to (hopefully) learn in this course.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Why?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C551E1-C545-4089-A274-5D6E5D29D91D}"/>
              </a:ext>
            </a:extLst>
          </p:cNvPr>
          <p:cNvSpPr/>
          <p:nvPr/>
        </p:nvSpPr>
        <p:spPr>
          <a:xfrm>
            <a:off x="1055440" y="2564904"/>
            <a:ext cx="9001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Client/Server technology: RMI and sockets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Design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Multithreading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150402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Billedresultat for client computer clipart">
            <a:extLst>
              <a:ext uri="{FF2B5EF4-FFF2-40B4-BE49-F238E27FC236}">
                <a16:creationId xmlns:a16="http://schemas.microsoft.com/office/drawing/2014/main" id="{C9B3ABAC-CED5-4802-A7B0-1FFC91A78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40802" y="1549116"/>
            <a:ext cx="1738247" cy="173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illedresultat for client computer clipart">
            <a:extLst>
              <a:ext uri="{FF2B5EF4-FFF2-40B4-BE49-F238E27FC236}">
                <a16:creationId xmlns:a16="http://schemas.microsoft.com/office/drawing/2014/main" id="{DC7AB72E-5D4F-4E34-B489-07890BF31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961" y="1634131"/>
            <a:ext cx="1738247" cy="173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C551E1-C545-4089-A274-5D6E5D29D91D}"/>
              </a:ext>
            </a:extLst>
          </p:cNvPr>
          <p:cNvSpPr/>
          <p:nvPr/>
        </p:nvSpPr>
        <p:spPr>
          <a:xfrm>
            <a:off x="6582075" y="0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Client/Server technology: RMI and sockets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Design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Multithreading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Testing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931F698-3A08-40D0-8226-CE170924750D}"/>
              </a:ext>
            </a:extLst>
          </p:cNvPr>
          <p:cNvCxnSpPr>
            <a:cxnSpLocks/>
          </p:cNvCxnSpPr>
          <p:nvPr/>
        </p:nvCxnSpPr>
        <p:spPr>
          <a:xfrm flipH="1">
            <a:off x="5020962" y="3241935"/>
            <a:ext cx="746676" cy="8087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81494C-6234-46EB-9B77-3039B31DEF95}"/>
              </a:ext>
            </a:extLst>
          </p:cNvPr>
          <p:cNvCxnSpPr>
            <a:cxnSpLocks/>
          </p:cNvCxnSpPr>
          <p:nvPr/>
        </p:nvCxnSpPr>
        <p:spPr>
          <a:xfrm>
            <a:off x="2710113" y="3241935"/>
            <a:ext cx="786062" cy="8087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4" descr="Billedresultat for database icon">
            <a:extLst>
              <a:ext uri="{FF2B5EF4-FFF2-40B4-BE49-F238E27FC236}">
                <a16:creationId xmlns:a16="http://schemas.microsoft.com/office/drawing/2014/main" id="{14A1DA6E-1612-4735-BC17-EDB1B2D49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578" y="5313406"/>
            <a:ext cx="1544595" cy="154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CA2113D-160B-4FD6-B7C1-C1311A4DD66E}"/>
              </a:ext>
            </a:extLst>
          </p:cNvPr>
          <p:cNvCxnSpPr>
            <a:cxnSpLocks/>
            <a:endCxn id="12" idx="1"/>
          </p:cNvCxnSpPr>
          <p:nvPr/>
        </p:nvCxnSpPr>
        <p:spPr>
          <a:xfrm rot="16200000" flipH="1">
            <a:off x="4615776" y="4662902"/>
            <a:ext cx="1097046" cy="174855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8872A39E-94E1-48E9-B2AA-BECDBBCD30E6}"/>
              </a:ext>
            </a:extLst>
          </p:cNvPr>
          <p:cNvSpPr/>
          <p:nvPr/>
        </p:nvSpPr>
        <p:spPr>
          <a:xfrm>
            <a:off x="7858109" y="2796885"/>
            <a:ext cx="2667015" cy="1359244"/>
          </a:xfrm>
          <a:prstGeom prst="wedgeRoundRectCallout">
            <a:avLst>
              <a:gd name="adj1" fmla="val -124701"/>
              <a:gd name="adj2" fmla="val 1319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 need to make multiple computers communicate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9BF867-3787-4964-B539-505FEEE52501}"/>
              </a:ext>
            </a:extLst>
          </p:cNvPr>
          <p:cNvSpPr/>
          <p:nvPr/>
        </p:nvSpPr>
        <p:spPr>
          <a:xfrm>
            <a:off x="1824025" y="774574"/>
            <a:ext cx="366299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Client-server system </a:t>
            </a:r>
          </a:p>
          <a:p>
            <a:r>
              <a:rPr lang="en-US" sz="2800" dirty="0"/>
              <a:t>(with a database)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6D74C6C-83AF-47F2-9A4B-D427B37AB9F4}"/>
              </a:ext>
            </a:extLst>
          </p:cNvPr>
          <p:cNvSpPr txBox="1">
            <a:spLocks/>
          </p:cNvSpPr>
          <p:nvPr/>
        </p:nvSpPr>
        <p:spPr>
          <a:xfrm>
            <a:off x="1524000" y="0"/>
            <a:ext cx="4635328" cy="808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Semester project</a:t>
            </a:r>
            <a:endParaRPr lang="en-US" dirty="0"/>
          </a:p>
        </p:txBody>
      </p:sp>
      <p:pic>
        <p:nvPicPr>
          <p:cNvPr id="2052" name="Picture 4" descr="Billedresultat for server computer clipart">
            <a:extLst>
              <a:ext uri="{FF2B5EF4-FFF2-40B4-BE49-F238E27FC236}">
                <a16:creationId xmlns:a16="http://schemas.microsoft.com/office/drawing/2014/main" id="{C257BC6F-62EB-45CB-ACFF-BDFDD7DFC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204" y="3512298"/>
            <a:ext cx="962842" cy="147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2B4242-29BD-4BF1-B9AC-3AB2AE5DA812}"/>
              </a:ext>
            </a:extLst>
          </p:cNvPr>
          <p:cNvSpPr txBox="1"/>
          <p:nvPr/>
        </p:nvSpPr>
        <p:spPr>
          <a:xfrm>
            <a:off x="1824025" y="3429000"/>
            <a:ext cx="400751" cy="2043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83000"/>
              </a:lnSpc>
              <a:spcBef>
                <a:spcPct val="20000"/>
              </a:spcBef>
              <a:buFont typeface="VIA Type Office" panose="02000503000000020004" pitchFamily="2" charset="0"/>
              <a:buNone/>
            </a:pPr>
            <a:r>
              <a:rPr lang="en-US" sz="1600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5CF039-47EC-4371-A3A1-D52A50F2DADF}"/>
              </a:ext>
            </a:extLst>
          </p:cNvPr>
          <p:cNvSpPr txBox="1"/>
          <p:nvPr/>
        </p:nvSpPr>
        <p:spPr>
          <a:xfrm>
            <a:off x="4876916" y="3287363"/>
            <a:ext cx="400751" cy="2043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83000"/>
              </a:lnSpc>
              <a:spcBef>
                <a:spcPct val="20000"/>
              </a:spcBef>
              <a:buFont typeface="VIA Type Office" panose="02000503000000020004" pitchFamily="2" charset="0"/>
              <a:buNone/>
            </a:pPr>
            <a:r>
              <a:rPr lang="en-US" sz="1600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1C6BDF-FEC5-4354-9CEE-6E0EF9DBCCE3}"/>
              </a:ext>
            </a:extLst>
          </p:cNvPr>
          <p:cNvSpPr txBox="1"/>
          <p:nvPr/>
        </p:nvSpPr>
        <p:spPr>
          <a:xfrm>
            <a:off x="3529887" y="4883361"/>
            <a:ext cx="493725" cy="2043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83000"/>
              </a:lnSpc>
              <a:spcBef>
                <a:spcPct val="20000"/>
              </a:spcBef>
              <a:buFont typeface="VIA Type Office" panose="02000503000000020004" pitchFamily="2" charset="0"/>
              <a:buNone/>
            </a:pPr>
            <a:r>
              <a:rPr lang="en-US" sz="1600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AD2D29-B0CA-4E66-9392-C622C11968BA}"/>
              </a:ext>
            </a:extLst>
          </p:cNvPr>
          <p:cNvSpPr txBox="1"/>
          <p:nvPr/>
        </p:nvSpPr>
        <p:spPr>
          <a:xfrm>
            <a:off x="6582075" y="5048856"/>
            <a:ext cx="740587" cy="2043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83000"/>
              </a:lnSpc>
              <a:spcBef>
                <a:spcPct val="20000"/>
              </a:spcBef>
              <a:buFont typeface="VIA Type Office" panose="02000503000000020004" pitchFamily="2" charset="0"/>
              <a:buNone/>
            </a:pPr>
            <a:r>
              <a:rPr lang="en-US" sz="1600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2167642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/>
      <p:bldP spid="17" grpId="0"/>
      <p:bldP spid="19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928EA-80B4-4B2C-851F-06E1A8860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0"/>
            <a:ext cx="4635328" cy="808766"/>
          </a:xfrm>
        </p:spPr>
        <p:txBody>
          <a:bodyPr/>
          <a:lstStyle/>
          <a:p>
            <a:r>
              <a:rPr lang="en-US" dirty="0"/>
              <a:t>Semester project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AEF63A-71A1-4814-9449-6AF054805090}"/>
              </a:ext>
            </a:extLst>
          </p:cNvPr>
          <p:cNvCxnSpPr>
            <a:cxnSpLocks/>
          </p:cNvCxnSpPr>
          <p:nvPr/>
        </p:nvCxnSpPr>
        <p:spPr>
          <a:xfrm flipH="1">
            <a:off x="5020962" y="3241935"/>
            <a:ext cx="746676" cy="8087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335FFC-B91E-4D10-8FB4-1B0D8D4F843A}"/>
              </a:ext>
            </a:extLst>
          </p:cNvPr>
          <p:cNvCxnSpPr>
            <a:cxnSpLocks/>
          </p:cNvCxnSpPr>
          <p:nvPr/>
        </p:nvCxnSpPr>
        <p:spPr>
          <a:xfrm>
            <a:off x="2710113" y="3241935"/>
            <a:ext cx="786062" cy="8087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4" name="Picture 4" descr="Billedresultat for database icon">
            <a:extLst>
              <a:ext uri="{FF2B5EF4-FFF2-40B4-BE49-F238E27FC236}">
                <a16:creationId xmlns:a16="http://schemas.microsoft.com/office/drawing/2014/main" id="{37B25027-32BB-4295-B014-EDEB7B40F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578" y="5313406"/>
            <a:ext cx="1544595" cy="154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ABC6D214-F723-4D22-A6E5-0AD98E436836}"/>
              </a:ext>
            </a:extLst>
          </p:cNvPr>
          <p:cNvCxnSpPr>
            <a:cxnSpLocks/>
            <a:endCxn id="5124" idx="1"/>
          </p:cNvCxnSpPr>
          <p:nvPr/>
        </p:nvCxnSpPr>
        <p:spPr>
          <a:xfrm rot="16200000" flipH="1">
            <a:off x="4615776" y="4662902"/>
            <a:ext cx="1097046" cy="174855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4DF4AA8B-1FEC-4A10-988D-7606632E8549}"/>
              </a:ext>
            </a:extLst>
          </p:cNvPr>
          <p:cNvSpPr/>
          <p:nvPr/>
        </p:nvSpPr>
        <p:spPr>
          <a:xfrm>
            <a:off x="7786924" y="3371079"/>
            <a:ext cx="2667015" cy="1359244"/>
          </a:xfrm>
          <a:prstGeom prst="wedgeRoundRectCallout">
            <a:avLst>
              <a:gd name="adj1" fmla="val -123226"/>
              <a:gd name="adj2" fmla="val 40682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Large systems needs to well structured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B7B4FC-C529-42F0-8136-2B15BDC7B71A}"/>
              </a:ext>
            </a:extLst>
          </p:cNvPr>
          <p:cNvSpPr/>
          <p:nvPr/>
        </p:nvSpPr>
        <p:spPr>
          <a:xfrm>
            <a:off x="6582075" y="0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Client/Server technology: RMI and sockets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Design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Multithreading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Testing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3A2D0-21CB-4062-B2B4-BF1102263D61}"/>
              </a:ext>
            </a:extLst>
          </p:cNvPr>
          <p:cNvSpPr/>
          <p:nvPr/>
        </p:nvSpPr>
        <p:spPr>
          <a:xfrm>
            <a:off x="1824025" y="774574"/>
            <a:ext cx="366299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Client-server system </a:t>
            </a:r>
          </a:p>
          <a:p>
            <a:r>
              <a:rPr lang="en-US" sz="2800" dirty="0"/>
              <a:t>(with a database)</a:t>
            </a:r>
          </a:p>
        </p:txBody>
      </p:sp>
      <p:pic>
        <p:nvPicPr>
          <p:cNvPr id="16" name="Picture 2" descr="Billedresultat for client computer clipart">
            <a:extLst>
              <a:ext uri="{FF2B5EF4-FFF2-40B4-BE49-F238E27FC236}">
                <a16:creationId xmlns:a16="http://schemas.microsoft.com/office/drawing/2014/main" id="{3A898674-64DF-4A23-A19C-53B9EE9CE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40802" y="1549116"/>
            <a:ext cx="1738247" cy="173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illedresultat for client computer clipart">
            <a:extLst>
              <a:ext uri="{FF2B5EF4-FFF2-40B4-BE49-F238E27FC236}">
                <a16:creationId xmlns:a16="http://schemas.microsoft.com/office/drawing/2014/main" id="{131D50C0-B4AB-4BCD-AFD9-88CE491C5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961" y="1634131"/>
            <a:ext cx="1738247" cy="173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Billedresultat for server computer clipart">
            <a:extLst>
              <a:ext uri="{FF2B5EF4-FFF2-40B4-BE49-F238E27FC236}">
                <a16:creationId xmlns:a16="http://schemas.microsoft.com/office/drawing/2014/main" id="{C3E5B2D3-122D-41EB-8483-12112717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204" y="3512298"/>
            <a:ext cx="962842" cy="147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5FB0AA4-5B68-49D3-B79D-8D74748C9561}"/>
              </a:ext>
            </a:extLst>
          </p:cNvPr>
          <p:cNvSpPr txBox="1"/>
          <p:nvPr/>
        </p:nvSpPr>
        <p:spPr>
          <a:xfrm>
            <a:off x="1824025" y="3429000"/>
            <a:ext cx="400751" cy="2043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83000"/>
              </a:lnSpc>
              <a:spcBef>
                <a:spcPct val="20000"/>
              </a:spcBef>
              <a:buFont typeface="VIA Type Office" panose="02000503000000020004" pitchFamily="2" charset="0"/>
              <a:buNone/>
            </a:pPr>
            <a:r>
              <a:rPr lang="en-US" sz="1600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867C0E-B6A4-4349-9D9B-83D967080B4D}"/>
              </a:ext>
            </a:extLst>
          </p:cNvPr>
          <p:cNvSpPr txBox="1"/>
          <p:nvPr/>
        </p:nvSpPr>
        <p:spPr>
          <a:xfrm>
            <a:off x="4876916" y="3287363"/>
            <a:ext cx="400751" cy="2043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83000"/>
              </a:lnSpc>
              <a:spcBef>
                <a:spcPct val="20000"/>
              </a:spcBef>
              <a:buFont typeface="VIA Type Office" panose="02000503000000020004" pitchFamily="2" charset="0"/>
              <a:buNone/>
            </a:pPr>
            <a:r>
              <a:rPr lang="en-US" sz="1600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1D48F4-9F69-4D78-B6CA-BC1B1072C86A}"/>
              </a:ext>
            </a:extLst>
          </p:cNvPr>
          <p:cNvSpPr txBox="1"/>
          <p:nvPr/>
        </p:nvSpPr>
        <p:spPr>
          <a:xfrm>
            <a:off x="3529887" y="4883361"/>
            <a:ext cx="493725" cy="2043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83000"/>
              </a:lnSpc>
              <a:spcBef>
                <a:spcPct val="20000"/>
              </a:spcBef>
              <a:buFont typeface="VIA Type Office" panose="02000503000000020004" pitchFamily="2" charset="0"/>
              <a:buNone/>
            </a:pPr>
            <a:r>
              <a:rPr lang="en-US" sz="1600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666A77AB-94EB-4B2A-951C-76B528D9C58A}"/>
              </a:ext>
            </a:extLst>
          </p:cNvPr>
          <p:cNvSpPr/>
          <p:nvPr/>
        </p:nvSpPr>
        <p:spPr>
          <a:xfrm>
            <a:off x="7760935" y="3371013"/>
            <a:ext cx="2667015" cy="1359244"/>
          </a:xfrm>
          <a:prstGeom prst="wedgeRoundRectCallout">
            <a:avLst>
              <a:gd name="adj1" fmla="val -100738"/>
              <a:gd name="adj2" fmla="val -7650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Large systems needs to well structured</a:t>
            </a:r>
          </a:p>
        </p:txBody>
      </p:sp>
    </p:spTree>
    <p:extLst>
      <p:ext uri="{BB962C8B-B14F-4D97-AF65-F5344CB8AC3E}">
        <p14:creationId xmlns:p14="http://schemas.microsoft.com/office/powerpoint/2010/main" val="3989689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928EA-80B4-4B2C-851F-06E1A8860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0"/>
            <a:ext cx="4635328" cy="808766"/>
          </a:xfrm>
        </p:spPr>
        <p:txBody>
          <a:bodyPr/>
          <a:lstStyle/>
          <a:p>
            <a:r>
              <a:rPr lang="en-US" dirty="0"/>
              <a:t>Semester project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AEF63A-71A1-4814-9449-6AF054805090}"/>
              </a:ext>
            </a:extLst>
          </p:cNvPr>
          <p:cNvCxnSpPr>
            <a:cxnSpLocks/>
          </p:cNvCxnSpPr>
          <p:nvPr/>
        </p:nvCxnSpPr>
        <p:spPr>
          <a:xfrm flipH="1">
            <a:off x="5020962" y="3241935"/>
            <a:ext cx="746676" cy="8087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335FFC-B91E-4D10-8FB4-1B0D8D4F843A}"/>
              </a:ext>
            </a:extLst>
          </p:cNvPr>
          <p:cNvCxnSpPr>
            <a:cxnSpLocks/>
          </p:cNvCxnSpPr>
          <p:nvPr/>
        </p:nvCxnSpPr>
        <p:spPr>
          <a:xfrm>
            <a:off x="2710112" y="3241935"/>
            <a:ext cx="786062" cy="8087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4" name="Picture 4" descr="Billedresultat for database icon">
            <a:extLst>
              <a:ext uri="{FF2B5EF4-FFF2-40B4-BE49-F238E27FC236}">
                <a16:creationId xmlns:a16="http://schemas.microsoft.com/office/drawing/2014/main" id="{37B25027-32BB-4295-B014-EDEB7B40F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578" y="5313406"/>
            <a:ext cx="1544595" cy="154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ABC6D214-F723-4D22-A6E5-0AD98E436836}"/>
              </a:ext>
            </a:extLst>
          </p:cNvPr>
          <p:cNvCxnSpPr>
            <a:cxnSpLocks/>
            <a:endCxn id="5124" idx="1"/>
          </p:cNvCxnSpPr>
          <p:nvPr/>
        </p:nvCxnSpPr>
        <p:spPr>
          <a:xfrm rot="16200000" flipH="1">
            <a:off x="4615776" y="4662902"/>
            <a:ext cx="1097046" cy="174855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5B7B4FC-C529-42F0-8136-2B15BDC7B71A}"/>
              </a:ext>
            </a:extLst>
          </p:cNvPr>
          <p:cNvSpPr/>
          <p:nvPr/>
        </p:nvSpPr>
        <p:spPr>
          <a:xfrm>
            <a:off x="6582075" y="0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Client/Server technology: RMI and sockets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Design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Multithreading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Testing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3A2D0-21CB-4062-B2B4-BF1102263D61}"/>
              </a:ext>
            </a:extLst>
          </p:cNvPr>
          <p:cNvSpPr/>
          <p:nvPr/>
        </p:nvSpPr>
        <p:spPr>
          <a:xfrm>
            <a:off x="1824025" y="774574"/>
            <a:ext cx="366299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Client-server system </a:t>
            </a:r>
          </a:p>
          <a:p>
            <a:r>
              <a:rPr lang="en-US" sz="2800" dirty="0"/>
              <a:t>(with a database)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8C0377DA-E52F-414B-A04D-9688B0D60AC8}"/>
              </a:ext>
            </a:extLst>
          </p:cNvPr>
          <p:cNvSpPr/>
          <p:nvPr/>
        </p:nvSpPr>
        <p:spPr>
          <a:xfrm>
            <a:off x="7929799" y="3840057"/>
            <a:ext cx="2667015" cy="1359244"/>
          </a:xfrm>
          <a:prstGeom prst="wedgeRoundRectCallout">
            <a:avLst>
              <a:gd name="adj1" fmla="val -84307"/>
              <a:gd name="adj2" fmla="val -81136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Serving multiple clients requires multithreading.</a:t>
            </a:r>
          </a:p>
        </p:txBody>
      </p:sp>
      <p:pic>
        <p:nvPicPr>
          <p:cNvPr id="13" name="Picture 2" descr="Billedresultat for client computer clipart">
            <a:extLst>
              <a:ext uri="{FF2B5EF4-FFF2-40B4-BE49-F238E27FC236}">
                <a16:creationId xmlns:a16="http://schemas.microsoft.com/office/drawing/2014/main" id="{8F052886-F1CE-4CFA-8A7D-140A17694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40802" y="1549116"/>
            <a:ext cx="1738247" cy="173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illedresultat for client computer clipart">
            <a:extLst>
              <a:ext uri="{FF2B5EF4-FFF2-40B4-BE49-F238E27FC236}">
                <a16:creationId xmlns:a16="http://schemas.microsoft.com/office/drawing/2014/main" id="{D2D8E01C-5902-4A3F-BA99-F1793DDC1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961" y="1634131"/>
            <a:ext cx="1738247" cy="173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Billedresultat for server computer clipart">
            <a:extLst>
              <a:ext uri="{FF2B5EF4-FFF2-40B4-BE49-F238E27FC236}">
                <a16:creationId xmlns:a16="http://schemas.microsoft.com/office/drawing/2014/main" id="{60C53944-FD70-4C28-9743-4582DA3F9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204" y="3512298"/>
            <a:ext cx="962842" cy="147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1FD85F0-11B5-46D7-A981-DCCF0F928608}"/>
              </a:ext>
            </a:extLst>
          </p:cNvPr>
          <p:cNvSpPr txBox="1"/>
          <p:nvPr/>
        </p:nvSpPr>
        <p:spPr>
          <a:xfrm>
            <a:off x="1824025" y="3429000"/>
            <a:ext cx="400751" cy="2043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83000"/>
              </a:lnSpc>
              <a:spcBef>
                <a:spcPct val="20000"/>
              </a:spcBef>
              <a:buFont typeface="VIA Type Office" panose="02000503000000020004" pitchFamily="2" charset="0"/>
              <a:buNone/>
            </a:pPr>
            <a:r>
              <a:rPr lang="en-US" sz="1600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08D8C3-E4C2-4DEC-B0B1-1DB759C1F6E4}"/>
              </a:ext>
            </a:extLst>
          </p:cNvPr>
          <p:cNvSpPr txBox="1"/>
          <p:nvPr/>
        </p:nvSpPr>
        <p:spPr>
          <a:xfrm>
            <a:off x="4876916" y="3287363"/>
            <a:ext cx="400751" cy="2043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83000"/>
              </a:lnSpc>
              <a:spcBef>
                <a:spcPct val="20000"/>
              </a:spcBef>
              <a:buFont typeface="VIA Type Office" panose="02000503000000020004" pitchFamily="2" charset="0"/>
              <a:buNone/>
            </a:pPr>
            <a:r>
              <a:rPr lang="en-US" sz="1600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21B75B-64D9-42F7-B647-6A0C2B253B6E}"/>
              </a:ext>
            </a:extLst>
          </p:cNvPr>
          <p:cNvSpPr txBox="1"/>
          <p:nvPr/>
        </p:nvSpPr>
        <p:spPr>
          <a:xfrm>
            <a:off x="3529887" y="4883361"/>
            <a:ext cx="493725" cy="2043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83000"/>
              </a:lnSpc>
              <a:spcBef>
                <a:spcPct val="20000"/>
              </a:spcBef>
              <a:buFont typeface="VIA Type Office" panose="02000503000000020004" pitchFamily="2" charset="0"/>
              <a:buNone/>
            </a:pPr>
            <a:r>
              <a:rPr lang="en-US" sz="1600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3153801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928EA-80B4-4B2C-851F-06E1A8860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0"/>
            <a:ext cx="4635328" cy="808766"/>
          </a:xfrm>
        </p:spPr>
        <p:txBody>
          <a:bodyPr/>
          <a:lstStyle/>
          <a:p>
            <a:r>
              <a:rPr lang="en-US" dirty="0"/>
              <a:t>Semester project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AEF63A-71A1-4814-9449-6AF054805090}"/>
              </a:ext>
            </a:extLst>
          </p:cNvPr>
          <p:cNvCxnSpPr>
            <a:cxnSpLocks/>
          </p:cNvCxnSpPr>
          <p:nvPr/>
        </p:nvCxnSpPr>
        <p:spPr>
          <a:xfrm flipH="1">
            <a:off x="5020962" y="3241935"/>
            <a:ext cx="746676" cy="8087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335FFC-B91E-4D10-8FB4-1B0D8D4F843A}"/>
              </a:ext>
            </a:extLst>
          </p:cNvPr>
          <p:cNvCxnSpPr>
            <a:cxnSpLocks/>
          </p:cNvCxnSpPr>
          <p:nvPr/>
        </p:nvCxnSpPr>
        <p:spPr>
          <a:xfrm>
            <a:off x="2710113" y="3241935"/>
            <a:ext cx="786062" cy="8087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4" name="Picture 4" descr="Billedresultat for database icon">
            <a:extLst>
              <a:ext uri="{FF2B5EF4-FFF2-40B4-BE49-F238E27FC236}">
                <a16:creationId xmlns:a16="http://schemas.microsoft.com/office/drawing/2014/main" id="{37B25027-32BB-4295-B014-EDEB7B40F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578" y="5313406"/>
            <a:ext cx="1544595" cy="154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ABC6D214-F723-4D22-A6E5-0AD98E436836}"/>
              </a:ext>
            </a:extLst>
          </p:cNvPr>
          <p:cNvCxnSpPr>
            <a:cxnSpLocks/>
            <a:endCxn id="5124" idx="1"/>
          </p:cNvCxnSpPr>
          <p:nvPr/>
        </p:nvCxnSpPr>
        <p:spPr>
          <a:xfrm rot="16200000" flipH="1">
            <a:off x="4615776" y="4662902"/>
            <a:ext cx="1097046" cy="174855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5B7B4FC-C529-42F0-8136-2B15BDC7B71A}"/>
              </a:ext>
            </a:extLst>
          </p:cNvPr>
          <p:cNvSpPr/>
          <p:nvPr/>
        </p:nvSpPr>
        <p:spPr>
          <a:xfrm>
            <a:off x="6582075" y="0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Client/Server technology: RMI and sockets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Design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Multithreading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Testing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3A2D0-21CB-4062-B2B4-BF1102263D61}"/>
              </a:ext>
            </a:extLst>
          </p:cNvPr>
          <p:cNvSpPr/>
          <p:nvPr/>
        </p:nvSpPr>
        <p:spPr>
          <a:xfrm>
            <a:off x="1824025" y="774574"/>
            <a:ext cx="366299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Client-server system </a:t>
            </a:r>
          </a:p>
          <a:p>
            <a:r>
              <a:rPr lang="en-US" sz="2800" dirty="0"/>
              <a:t>(with a database)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DD878A3-6E1A-4FF4-A29E-C35AF537840E}"/>
              </a:ext>
            </a:extLst>
          </p:cNvPr>
          <p:cNvSpPr/>
          <p:nvPr/>
        </p:nvSpPr>
        <p:spPr>
          <a:xfrm>
            <a:off x="7395411" y="3559385"/>
            <a:ext cx="2656573" cy="13258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 need to make sure, we deliver a working, bug-free system</a:t>
            </a:r>
          </a:p>
        </p:txBody>
      </p:sp>
      <p:pic>
        <p:nvPicPr>
          <p:cNvPr id="13" name="Picture 2" descr="Billedresultat for client computer clipart">
            <a:extLst>
              <a:ext uri="{FF2B5EF4-FFF2-40B4-BE49-F238E27FC236}">
                <a16:creationId xmlns:a16="http://schemas.microsoft.com/office/drawing/2014/main" id="{18EDC37E-AC7A-480A-A729-F100753E6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40802" y="1549116"/>
            <a:ext cx="1738247" cy="173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Billedresultat for client computer clipart">
            <a:extLst>
              <a:ext uri="{FF2B5EF4-FFF2-40B4-BE49-F238E27FC236}">
                <a16:creationId xmlns:a16="http://schemas.microsoft.com/office/drawing/2014/main" id="{AC0AF711-CEAC-44A9-9AC5-56988141A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961" y="1634131"/>
            <a:ext cx="1738247" cy="173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Billedresultat for server computer clipart">
            <a:extLst>
              <a:ext uri="{FF2B5EF4-FFF2-40B4-BE49-F238E27FC236}">
                <a16:creationId xmlns:a16="http://schemas.microsoft.com/office/drawing/2014/main" id="{444F6988-9679-4544-BD42-0CA1E50CF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204" y="3512298"/>
            <a:ext cx="962842" cy="147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C392BD0-2C71-4AFE-8795-3F41920514D4}"/>
              </a:ext>
            </a:extLst>
          </p:cNvPr>
          <p:cNvSpPr txBox="1"/>
          <p:nvPr/>
        </p:nvSpPr>
        <p:spPr>
          <a:xfrm>
            <a:off x="1824025" y="3429000"/>
            <a:ext cx="400751" cy="2043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83000"/>
              </a:lnSpc>
              <a:spcBef>
                <a:spcPct val="20000"/>
              </a:spcBef>
              <a:buFont typeface="VIA Type Office" panose="02000503000000020004" pitchFamily="2" charset="0"/>
              <a:buNone/>
            </a:pPr>
            <a:r>
              <a:rPr lang="en-US" sz="1600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B8E179-8B6E-4A15-80BE-77EAEF607334}"/>
              </a:ext>
            </a:extLst>
          </p:cNvPr>
          <p:cNvSpPr txBox="1"/>
          <p:nvPr/>
        </p:nvSpPr>
        <p:spPr>
          <a:xfrm>
            <a:off x="4876916" y="3287363"/>
            <a:ext cx="400751" cy="2043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83000"/>
              </a:lnSpc>
              <a:spcBef>
                <a:spcPct val="20000"/>
              </a:spcBef>
              <a:buFont typeface="VIA Type Office" panose="02000503000000020004" pitchFamily="2" charset="0"/>
              <a:buNone/>
            </a:pPr>
            <a:r>
              <a:rPr lang="en-US" sz="1600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1AC4B2-3898-4AA0-B24E-A7FDF17CAC77}"/>
              </a:ext>
            </a:extLst>
          </p:cNvPr>
          <p:cNvSpPr txBox="1"/>
          <p:nvPr/>
        </p:nvSpPr>
        <p:spPr>
          <a:xfrm>
            <a:off x="3529887" y="4883361"/>
            <a:ext cx="493725" cy="2043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83000"/>
              </a:lnSpc>
              <a:spcBef>
                <a:spcPct val="20000"/>
              </a:spcBef>
              <a:buFont typeface="VIA Type Office" panose="02000503000000020004" pitchFamily="2" charset="0"/>
              <a:buNone/>
            </a:pPr>
            <a:r>
              <a:rPr lang="en-US" sz="1600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2538323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7888" y="384465"/>
            <a:ext cx="7886700" cy="337704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There’s something I don’t understand.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What do?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63090" y="2888673"/>
            <a:ext cx="7907482" cy="8925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dirty="0">
                <a:solidFill>
                  <a:srgbClr val="FF0000"/>
                </a:solidFill>
              </a:rPr>
              <a:t>ASK!</a:t>
            </a:r>
          </a:p>
        </p:txBody>
      </p:sp>
    </p:spTree>
    <p:extLst>
      <p:ext uri="{BB962C8B-B14F-4D97-AF65-F5344CB8AC3E}">
        <p14:creationId xmlns:p14="http://schemas.microsoft.com/office/powerpoint/2010/main" val="278724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mph" presetSubtype="2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3" presetClass="emph" presetSubtype="2" fill="hold" grpId="3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mph" presetSubtype="2" fill="hold" grpId="4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3" presetClass="emph" presetSubtype="2" fill="hold" grpId="5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3" presetClass="emph" presetSubtype="2" fill="hold" grpId="6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3" presetClass="emph" presetSubtype="2" fill="hold" grpId="7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32" presetClass="emph" presetSubtype="0" fill="hold" grpId="8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120000">
                                      <p:cBhvr>
                                        <p:cTn id="32" dur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5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5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5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34" presetClass="emph" presetSubtype="0" fill="hold" grpId="9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9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40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1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2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3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5" grpId="2"/>
      <p:bldP spid="5" grpId="3"/>
      <p:bldP spid="5" grpId="4"/>
      <p:bldP spid="5" grpId="5"/>
      <p:bldP spid="5" grpId="6"/>
      <p:bldP spid="5" grpId="7"/>
      <p:bldP spid="5" grpId="8"/>
      <p:bldP spid="5" grpId="9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Relateret billede">
            <a:extLst>
              <a:ext uri="{FF2B5EF4-FFF2-40B4-BE49-F238E27FC236}">
                <a16:creationId xmlns:a16="http://schemas.microsoft.com/office/drawing/2014/main" id="{F473E021-84BA-4A74-8112-FB7246949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140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588" y="-171400"/>
            <a:ext cx="5222573" cy="3850540"/>
          </a:xfrm>
          <a:prstGeom prst="rect">
            <a:avLst/>
          </a:prstGeom>
        </p:spPr>
      </p:pic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>
          <a:xfrm>
            <a:off x="3903519" y="36022"/>
            <a:ext cx="2867891" cy="1325563"/>
          </a:xfrm>
        </p:spPr>
        <p:txBody>
          <a:bodyPr/>
          <a:lstStyle/>
          <a:p>
            <a:pPr eaLnBrk="1" hangingPunct="1"/>
            <a:r>
              <a:rPr lang="da-DK" dirty="0" err="1"/>
              <a:t>Today’s</a:t>
            </a:r>
            <a:endParaRPr lang="da-DK" dirty="0"/>
          </a:p>
        </p:txBody>
      </p:sp>
      <p:sp>
        <p:nvSpPr>
          <p:cNvPr id="3077" name="Rectangle 7"/>
          <p:cNvSpPr>
            <a:spLocks noGrp="1" noChangeArrowheads="1"/>
          </p:cNvSpPr>
          <p:nvPr>
            <p:ph idx="1"/>
          </p:nvPr>
        </p:nvSpPr>
        <p:spPr>
          <a:xfrm>
            <a:off x="1820141" y="1233343"/>
            <a:ext cx="7886700" cy="5281756"/>
          </a:xfrm>
        </p:spPr>
        <p:txBody>
          <a:bodyPr>
            <a:normAutofit/>
          </a:bodyPr>
          <a:lstStyle/>
          <a:p>
            <a:r>
              <a:rPr lang="en-GB" dirty="0"/>
              <a:t>Introduction</a:t>
            </a:r>
          </a:p>
          <a:p>
            <a:r>
              <a:rPr lang="en-GB" dirty="0"/>
              <a:t>All kinds of practical info</a:t>
            </a:r>
          </a:p>
          <a:p>
            <a:r>
              <a:rPr lang="en-GB" dirty="0"/>
              <a:t>Multithreading</a:t>
            </a:r>
          </a:p>
        </p:txBody>
      </p:sp>
    </p:spTree>
    <p:extLst>
      <p:ext uri="{BB962C8B-B14F-4D97-AF65-F5344CB8AC3E}">
        <p14:creationId xmlns:p14="http://schemas.microsoft.com/office/powerpoint/2010/main" val="41746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0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0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835E04-76ED-4B52-A789-CA2252E68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plan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1297F1-24B5-4212-B715-E06116F39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Everything is on </a:t>
            </a:r>
            <a:r>
              <a:rPr lang="en-US" dirty="0" err="1"/>
              <a:t>itslearning</a:t>
            </a:r>
            <a:r>
              <a:rPr lang="en-US" dirty="0"/>
              <a:t>.</a:t>
            </a:r>
          </a:p>
          <a:p>
            <a:r>
              <a:rPr lang="en-US" dirty="0"/>
              <a:t>Notice this is last semester’s material, which will be updated slightly as we move along.</a:t>
            </a:r>
          </a:p>
        </p:txBody>
      </p:sp>
    </p:spTree>
    <p:extLst>
      <p:ext uri="{BB962C8B-B14F-4D97-AF65-F5344CB8AC3E}">
        <p14:creationId xmlns:p14="http://schemas.microsoft.com/office/powerpoint/2010/main" val="3178324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D138D-EEFB-4BDA-9BEE-823091078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6891E-9DCF-4D96-ACF2-36AFB5FE1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Oral exam, 15 minutes</a:t>
            </a:r>
          </a:p>
          <a:p>
            <a:r>
              <a:rPr lang="en-US" dirty="0"/>
              <a:t>Based on assignment during the semester </a:t>
            </a:r>
          </a:p>
          <a:p>
            <a:r>
              <a:rPr lang="en-US" dirty="0"/>
              <a:t>You explain theory and show prepared code examples, based on the assignment. </a:t>
            </a:r>
          </a:p>
          <a:p>
            <a:r>
              <a:rPr lang="en-US" dirty="0"/>
              <a:t>No live coding.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order to go to the exam: </a:t>
            </a:r>
          </a:p>
          <a:p>
            <a:pPr lvl="1"/>
            <a:r>
              <a:rPr lang="en-US" dirty="0"/>
              <a:t>Three assignments must be handed in and approved.</a:t>
            </a:r>
          </a:p>
          <a:p>
            <a:pPr lvl="1"/>
            <a:r>
              <a:rPr lang="en-US" dirty="0"/>
              <a:t>Above 75% attendance.</a:t>
            </a:r>
          </a:p>
        </p:txBody>
      </p:sp>
    </p:spTree>
    <p:extLst>
      <p:ext uri="{BB962C8B-B14F-4D97-AF65-F5344CB8AC3E}">
        <p14:creationId xmlns:p14="http://schemas.microsoft.com/office/powerpoint/2010/main" val="22426249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08BE3-B6C7-412B-82B5-B7079A4C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343" y="584200"/>
            <a:ext cx="2518338" cy="1194905"/>
          </a:xfrm>
        </p:spPr>
        <p:txBody>
          <a:bodyPr/>
          <a:lstStyle/>
          <a:p>
            <a:r>
              <a:rPr lang="en-US" dirty="0"/>
              <a:t>Week 42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65E5A-B90C-4FAC-8DB5-42FE34358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408" y="1914396"/>
            <a:ext cx="4680520" cy="3164500"/>
          </a:xfrm>
        </p:spPr>
        <p:txBody>
          <a:bodyPr/>
          <a:lstStyle/>
          <a:p>
            <a:r>
              <a:rPr lang="en-US" dirty="0"/>
              <a:t>Vacation</a:t>
            </a:r>
          </a:p>
          <a:p>
            <a:r>
              <a:rPr lang="en-US" dirty="0"/>
              <a:t>No mid-semester exam on 2</a:t>
            </a:r>
            <a:r>
              <a:rPr lang="en-US" baseline="30000" dirty="0"/>
              <a:t>nd</a:t>
            </a:r>
            <a:r>
              <a:rPr lang="en-US" dirty="0"/>
              <a:t> semester.</a:t>
            </a:r>
          </a:p>
          <a:p>
            <a:endParaRPr lang="en-US" dirty="0"/>
          </a:p>
        </p:txBody>
      </p:sp>
      <p:pic>
        <p:nvPicPr>
          <p:cNvPr id="1026" name="Picture 2" descr="Amelia Discovery">
            <a:extLst>
              <a:ext uri="{FF2B5EF4-FFF2-40B4-BE49-F238E27FC236}">
                <a16:creationId xmlns:a16="http://schemas.microsoft.com/office/drawing/2014/main" id="{7D3D7F5E-EE92-41F9-93CC-C084DEA88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288" y="1939616"/>
            <a:ext cx="6408712" cy="427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5C55E09-E498-466C-A12E-D69E26494D66}"/>
              </a:ext>
            </a:extLst>
          </p:cNvPr>
          <p:cNvGrpSpPr/>
          <p:nvPr/>
        </p:nvGrpSpPr>
        <p:grpSpPr>
          <a:xfrm>
            <a:off x="10662306" y="3153753"/>
            <a:ext cx="167052" cy="533973"/>
            <a:chOff x="3599192" y="5414398"/>
            <a:chExt cx="193504" cy="61852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B166A49-A412-40DA-807D-0CAA0BE29AF7}"/>
                </a:ext>
              </a:extLst>
            </p:cNvPr>
            <p:cNvSpPr/>
            <p:nvPr/>
          </p:nvSpPr>
          <p:spPr>
            <a:xfrm>
              <a:off x="3599192" y="5414398"/>
              <a:ext cx="76024" cy="53216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412B3E7-F151-4821-8570-1568D3E13D22}"/>
                </a:ext>
              </a:extLst>
            </p:cNvPr>
            <p:cNvSpPr/>
            <p:nvPr/>
          </p:nvSpPr>
          <p:spPr>
            <a:xfrm>
              <a:off x="3599192" y="5946568"/>
              <a:ext cx="193504" cy="8635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D77A0C3-80AE-4DB5-9C31-7F361554F1F9}"/>
              </a:ext>
            </a:extLst>
          </p:cNvPr>
          <p:cNvGrpSpPr/>
          <p:nvPr/>
        </p:nvGrpSpPr>
        <p:grpSpPr>
          <a:xfrm>
            <a:off x="10475812" y="3153753"/>
            <a:ext cx="167052" cy="533973"/>
            <a:chOff x="3451819" y="5414398"/>
            <a:chExt cx="193504" cy="61852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2CDE039-C25B-43DB-98BD-BC1443DCDEE9}"/>
                </a:ext>
              </a:extLst>
            </p:cNvPr>
            <p:cNvSpPr/>
            <p:nvPr/>
          </p:nvSpPr>
          <p:spPr>
            <a:xfrm>
              <a:off x="3452991" y="5414398"/>
              <a:ext cx="76024" cy="53216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E8A497E-65E8-4C12-B227-B71B0620B33C}"/>
                </a:ext>
              </a:extLst>
            </p:cNvPr>
            <p:cNvSpPr/>
            <p:nvPr/>
          </p:nvSpPr>
          <p:spPr>
            <a:xfrm>
              <a:off x="3451819" y="5946568"/>
              <a:ext cx="193504" cy="8635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9753027-CDD2-4B34-B413-B22449A6E20D}"/>
              </a:ext>
            </a:extLst>
          </p:cNvPr>
          <p:cNvSpPr/>
          <p:nvPr/>
        </p:nvSpPr>
        <p:spPr>
          <a:xfrm>
            <a:off x="10464302" y="3014749"/>
            <a:ext cx="293381" cy="139004"/>
          </a:xfrm>
          <a:prstGeom prst="roundRect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AAF65A3-0E0A-4FA8-9E55-6FCEDCB22432}"/>
              </a:ext>
            </a:extLst>
          </p:cNvPr>
          <p:cNvSpPr/>
          <p:nvPr/>
        </p:nvSpPr>
        <p:spPr>
          <a:xfrm>
            <a:off x="10464302" y="2645697"/>
            <a:ext cx="293381" cy="419706"/>
          </a:xfrm>
          <a:prstGeom prst="roundRect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F22159E-F80C-475D-B4A0-843CF2584ABA}"/>
              </a:ext>
            </a:extLst>
          </p:cNvPr>
          <p:cNvGrpSpPr/>
          <p:nvPr/>
        </p:nvGrpSpPr>
        <p:grpSpPr>
          <a:xfrm>
            <a:off x="10413648" y="2132856"/>
            <a:ext cx="370564" cy="457851"/>
            <a:chOff x="4878045" y="1584843"/>
            <a:chExt cx="780424" cy="964254"/>
          </a:xfrm>
        </p:grpSpPr>
        <p:sp>
          <p:nvSpPr>
            <p:cNvPr id="14" name="Chord 13">
              <a:extLst>
                <a:ext uri="{FF2B5EF4-FFF2-40B4-BE49-F238E27FC236}">
                  <a16:creationId xmlns:a16="http://schemas.microsoft.com/office/drawing/2014/main" id="{D133D7A1-27AC-4235-882B-0F52A199B3EC}"/>
                </a:ext>
              </a:extLst>
            </p:cNvPr>
            <p:cNvSpPr/>
            <p:nvPr/>
          </p:nvSpPr>
          <p:spPr>
            <a:xfrm>
              <a:off x="4982829" y="1675101"/>
              <a:ext cx="624840" cy="762000"/>
            </a:xfrm>
            <a:prstGeom prst="chord">
              <a:avLst>
                <a:gd name="adj1" fmla="val 8077825"/>
                <a:gd name="adj2" fmla="val 1640993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hord 14">
              <a:extLst>
                <a:ext uri="{FF2B5EF4-FFF2-40B4-BE49-F238E27FC236}">
                  <a16:creationId xmlns:a16="http://schemas.microsoft.com/office/drawing/2014/main" id="{D713C68E-3C65-4B8D-8EDE-AAF4A5C56F14}"/>
                </a:ext>
              </a:extLst>
            </p:cNvPr>
            <p:cNvSpPr/>
            <p:nvPr/>
          </p:nvSpPr>
          <p:spPr>
            <a:xfrm>
              <a:off x="5033629" y="1787097"/>
              <a:ext cx="624840" cy="762000"/>
            </a:xfrm>
            <a:prstGeom prst="chord">
              <a:avLst>
                <a:gd name="adj1" fmla="val 2113028"/>
                <a:gd name="adj2" fmla="val 9233185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B84F78F-688D-474D-A224-42DC0CF20872}"/>
                </a:ext>
              </a:extLst>
            </p:cNvPr>
            <p:cNvSpPr/>
            <p:nvPr/>
          </p:nvSpPr>
          <p:spPr>
            <a:xfrm>
              <a:off x="5164765" y="1939792"/>
              <a:ext cx="127000" cy="158543"/>
            </a:xfrm>
            <a:prstGeom prst="ellipse">
              <a:avLst/>
            </a:prstGeom>
            <a:solidFill>
              <a:schemeClr val="tx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7146CB6-67E4-427F-BE00-A468305430FD}"/>
                </a:ext>
              </a:extLst>
            </p:cNvPr>
            <p:cNvSpPr/>
            <p:nvPr/>
          </p:nvSpPr>
          <p:spPr>
            <a:xfrm>
              <a:off x="5338429" y="1895491"/>
              <a:ext cx="127000" cy="158543"/>
            </a:xfrm>
            <a:prstGeom prst="ellipse">
              <a:avLst/>
            </a:prstGeom>
            <a:solidFill>
              <a:schemeClr val="tx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08D357BF-9E50-41A1-B33C-F599736E7F20}"/>
                </a:ext>
              </a:extLst>
            </p:cNvPr>
            <p:cNvSpPr/>
            <p:nvPr/>
          </p:nvSpPr>
          <p:spPr>
            <a:xfrm rot="20605853">
              <a:off x="4878045" y="1584843"/>
              <a:ext cx="595906" cy="303737"/>
            </a:xfrm>
            <a:prstGeom prst="cloud">
              <a:avLst/>
            </a:prstGeom>
            <a:solidFill>
              <a:schemeClr val="tx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018BC9F-1BB9-4075-9F7B-2D70D1C965F7}"/>
              </a:ext>
            </a:extLst>
          </p:cNvPr>
          <p:cNvGrpSpPr/>
          <p:nvPr/>
        </p:nvGrpSpPr>
        <p:grpSpPr>
          <a:xfrm rot="19618760">
            <a:off x="10079210" y="2376569"/>
            <a:ext cx="770185" cy="668201"/>
            <a:chOff x="3000195" y="2966953"/>
            <a:chExt cx="892141" cy="77400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790CAB-E140-4759-98D5-313F2F7F9B9C}"/>
                </a:ext>
              </a:extLst>
            </p:cNvPr>
            <p:cNvGrpSpPr/>
            <p:nvPr/>
          </p:nvGrpSpPr>
          <p:grpSpPr>
            <a:xfrm rot="1371369">
              <a:off x="3000195" y="3147604"/>
              <a:ext cx="259023" cy="593358"/>
              <a:chOff x="4340664" y="2697989"/>
              <a:chExt cx="470944" cy="1078812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18516C7-97FD-43CC-B470-68E579ACB814}"/>
                  </a:ext>
                </a:extLst>
              </p:cNvPr>
              <p:cNvSpPr/>
              <p:nvPr/>
            </p:nvSpPr>
            <p:spPr>
              <a:xfrm rot="1864674">
                <a:off x="4673386" y="2697989"/>
                <a:ext cx="138222" cy="967561"/>
              </a:xfrm>
              <a:prstGeom prst="rect">
                <a:avLst/>
              </a:prstGeom>
              <a:solidFill>
                <a:srgbClr val="FF0000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64D4A6B-B990-4F77-A892-43DCE476817A}"/>
                  </a:ext>
                </a:extLst>
              </p:cNvPr>
              <p:cNvSpPr/>
              <p:nvPr/>
            </p:nvSpPr>
            <p:spPr>
              <a:xfrm rot="1864674">
                <a:off x="4340664" y="3595339"/>
                <a:ext cx="169407" cy="18146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A2894CC-7FD8-4377-BC3E-A113EA5E9945}"/>
                </a:ext>
              </a:extLst>
            </p:cNvPr>
            <p:cNvSpPr/>
            <p:nvPr/>
          </p:nvSpPr>
          <p:spPr>
            <a:xfrm>
              <a:off x="3802962" y="2966953"/>
              <a:ext cx="89374" cy="129633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8E4B3E0-07F1-4380-B342-DBAA6BA943CD}"/>
              </a:ext>
            </a:extLst>
          </p:cNvPr>
          <p:cNvGrpSpPr/>
          <p:nvPr/>
        </p:nvGrpSpPr>
        <p:grpSpPr>
          <a:xfrm rot="15662926">
            <a:off x="10333040" y="2435618"/>
            <a:ext cx="929664" cy="479312"/>
            <a:chOff x="2964158" y="3261121"/>
            <a:chExt cx="1076872" cy="55520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4FB5B6B-927E-4802-95CC-A5B3E1D31944}"/>
                </a:ext>
              </a:extLst>
            </p:cNvPr>
            <p:cNvGrpSpPr/>
            <p:nvPr/>
          </p:nvGrpSpPr>
          <p:grpSpPr>
            <a:xfrm rot="5111613">
              <a:off x="3158188" y="3397994"/>
              <a:ext cx="224306" cy="612365"/>
              <a:chOff x="5772882" y="2688898"/>
              <a:chExt cx="407821" cy="1113371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24E0A8A-FBB4-4FFD-9118-1C0EEC5DBC82}"/>
                  </a:ext>
                </a:extLst>
              </p:cNvPr>
              <p:cNvSpPr/>
              <p:nvPr/>
            </p:nvSpPr>
            <p:spPr>
              <a:xfrm rot="20020544">
                <a:off x="5772882" y="2688898"/>
                <a:ext cx="138223" cy="967563"/>
              </a:xfrm>
              <a:prstGeom prst="rect">
                <a:avLst/>
              </a:prstGeom>
              <a:solidFill>
                <a:srgbClr val="FF0000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6BD180F-4C71-488B-BE42-C91AAD60ABFA}"/>
                  </a:ext>
                </a:extLst>
              </p:cNvPr>
              <p:cNvSpPr/>
              <p:nvPr/>
            </p:nvSpPr>
            <p:spPr>
              <a:xfrm rot="20020544">
                <a:off x="6011296" y="3620807"/>
                <a:ext cx="169407" cy="18146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D1C0323-2DEC-4FC4-8CEC-9D7BAA91ED27}"/>
                </a:ext>
              </a:extLst>
            </p:cNvPr>
            <p:cNvSpPr/>
            <p:nvPr/>
          </p:nvSpPr>
          <p:spPr>
            <a:xfrm>
              <a:off x="3951656" y="3261121"/>
              <a:ext cx="89374" cy="129633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834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8" presetClass="emph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animRot by="-5400000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Rot by="5400000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elateret billede">
            <a:extLst>
              <a:ext uri="{FF2B5EF4-FFF2-40B4-BE49-F238E27FC236}">
                <a16:creationId xmlns:a16="http://schemas.microsoft.com/office/drawing/2014/main" id="{8B1E7C4D-4E13-42EA-946F-C4A99D4F3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269" y="764705"/>
            <a:ext cx="7077464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4639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552" y="447253"/>
            <a:ext cx="7886700" cy="1325563"/>
          </a:xfrm>
        </p:spPr>
        <p:txBody>
          <a:bodyPr/>
          <a:lstStyle/>
          <a:p>
            <a:pPr algn="ctr"/>
            <a:r>
              <a:rPr lang="da-DK" dirty="0">
                <a:latin typeface="Arial" panose="020B0604020202020204" pitchFamily="34" charset="0"/>
                <a:cs typeface="Arial" panose="020B0604020202020204" pitchFamily="34" charset="0"/>
              </a:rPr>
              <a:t>Practical info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2063552" y="1772816"/>
            <a:ext cx="7886700" cy="5614121"/>
          </a:xfrm>
        </p:spPr>
        <p:txBody>
          <a:bodyPr>
            <a:normAutofit/>
          </a:bodyPr>
          <a:lstStyle/>
          <a:p>
            <a:r>
              <a:rPr lang="da-DK" sz="4000" dirty="0" err="1"/>
              <a:t>Who</a:t>
            </a:r>
            <a:r>
              <a:rPr lang="da-DK" sz="4000" dirty="0"/>
              <a:t> am I?</a:t>
            </a:r>
          </a:p>
          <a:p>
            <a:pPr lvl="1"/>
            <a:r>
              <a:rPr lang="da-DK" sz="3600" dirty="0"/>
              <a:t>Troels Mortensen</a:t>
            </a:r>
          </a:p>
          <a:p>
            <a:pPr lvl="1"/>
            <a:r>
              <a:rPr lang="da-DK" sz="3600" dirty="0">
                <a:hlinkClick r:id="rId3"/>
              </a:rPr>
              <a:t>trmo@via.dk</a:t>
            </a:r>
            <a:endParaRPr lang="da-DK" sz="3600" dirty="0"/>
          </a:p>
          <a:p>
            <a:pPr lvl="1"/>
            <a:r>
              <a:rPr lang="da-DK" sz="3600" dirty="0"/>
              <a:t>A.301b</a:t>
            </a:r>
          </a:p>
          <a:p>
            <a:endParaRPr lang="da-DK" sz="4000" dirty="0"/>
          </a:p>
        </p:txBody>
      </p:sp>
    </p:spTree>
    <p:extLst>
      <p:ext uri="{BB962C8B-B14F-4D97-AF65-F5344CB8AC3E}">
        <p14:creationId xmlns:p14="http://schemas.microsoft.com/office/powerpoint/2010/main" val="641968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116632"/>
            <a:ext cx="7886700" cy="1325563"/>
          </a:xfrm>
        </p:spPr>
        <p:txBody>
          <a:bodyPr/>
          <a:lstStyle/>
          <a:p>
            <a:pPr algn="ctr"/>
            <a:r>
              <a:rPr lang="da-DK" dirty="0">
                <a:latin typeface="Arial" panose="020B0604020202020204" pitchFamily="34" charset="0"/>
                <a:cs typeface="Arial" panose="020B0604020202020204" pitchFamily="34" charset="0"/>
              </a:rPr>
              <a:t>Practical info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2152650" y="952934"/>
            <a:ext cx="9343950" cy="5614121"/>
          </a:xfrm>
        </p:spPr>
        <p:txBody>
          <a:bodyPr>
            <a:normAutofit/>
          </a:bodyPr>
          <a:lstStyle/>
          <a:p>
            <a:r>
              <a:rPr lang="da-DK" dirty="0"/>
              <a:t>What is SDJ2?</a:t>
            </a:r>
          </a:p>
          <a:p>
            <a:pPr lvl="1"/>
            <a:r>
              <a:rPr lang="da-DK" dirty="0" err="1"/>
              <a:t>Continuation</a:t>
            </a:r>
            <a:r>
              <a:rPr lang="da-DK" dirty="0"/>
              <a:t> of SDJ1</a:t>
            </a:r>
          </a:p>
          <a:p>
            <a:pPr lvl="1"/>
            <a:r>
              <a:rPr lang="da-DK" dirty="0"/>
              <a:t>More advanced programming, designing software systems </a:t>
            </a:r>
          </a:p>
          <a:p>
            <a:pPr lvl="1"/>
            <a:r>
              <a:rPr lang="da-DK" dirty="0"/>
              <a:t>Presentation + exercises (¼ + ¾)</a:t>
            </a:r>
          </a:p>
          <a:p>
            <a:r>
              <a:rPr lang="da-DK" dirty="0"/>
              <a:t>Time:</a:t>
            </a:r>
          </a:p>
          <a:p>
            <a:pPr lvl="1"/>
            <a:r>
              <a:rPr lang="da-DK" dirty="0"/>
              <a:t>Tuesday 8:20-11:50, 4 lessons</a:t>
            </a:r>
          </a:p>
          <a:p>
            <a:pPr lvl="1"/>
            <a:r>
              <a:rPr lang="da-DK" dirty="0"/>
              <a:t>Friday 8:20-11:50, 4 lessons</a:t>
            </a:r>
          </a:p>
          <a:p>
            <a:r>
              <a:rPr lang="da-DK" dirty="0"/>
              <a:t>Course home page</a:t>
            </a:r>
          </a:p>
          <a:p>
            <a:pPr lvl="1"/>
            <a:r>
              <a:rPr lang="da-DK" dirty="0"/>
              <a:t>Find it on itslearning</a:t>
            </a:r>
          </a:p>
          <a:p>
            <a:r>
              <a:rPr lang="en-US" dirty="0"/>
              <a:t>Homework: </a:t>
            </a:r>
          </a:p>
          <a:p>
            <a:pPr lvl="1"/>
            <a:r>
              <a:rPr lang="en-US" dirty="0"/>
              <a:t>10 </a:t>
            </a:r>
            <a:r>
              <a:rPr lang="en-US" dirty="0" err="1"/>
              <a:t>ects</a:t>
            </a:r>
            <a:r>
              <a:rPr lang="en-US" dirty="0"/>
              <a:t> = 250h of work.</a:t>
            </a:r>
          </a:p>
          <a:p>
            <a:pPr lvl="1"/>
            <a:r>
              <a:rPr lang="en-US" dirty="0"/>
              <a:t>~96h of classes </a:t>
            </a:r>
            <a:r>
              <a:rPr lang="en-US" dirty="0">
                <a:sym typeface="Wingdings" panose="05000000000000000000" pitchFamily="2" charset="2"/>
              </a:rPr>
              <a:t> 154h of homework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8719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02902-76B2-4DFC-A31C-C85C2CA99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726309" cy="1194905"/>
          </a:xfrm>
        </p:spPr>
        <p:txBody>
          <a:bodyPr/>
          <a:lstStyle/>
          <a:p>
            <a:r>
              <a:rPr lang="en-US" dirty="0"/>
              <a:t>Small game,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1E19C-42F8-46A8-9CEE-7A951DEA7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400" y="836712"/>
            <a:ext cx="11161240" cy="5760640"/>
          </a:xfrm>
        </p:spPr>
        <p:txBody>
          <a:bodyPr>
            <a:normAutofit/>
          </a:bodyPr>
          <a:lstStyle/>
          <a:p>
            <a:r>
              <a:rPr lang="en-US" sz="3000" dirty="0"/>
              <a:t>When I say go, write the following on a piece of paper.</a:t>
            </a:r>
          </a:p>
          <a:p>
            <a:r>
              <a:rPr lang="en-US" sz="3000" dirty="0"/>
              <a:t>One character, then a comma, then a character, then a comma. First all numbers, then all letters.</a:t>
            </a:r>
          </a:p>
          <a:p>
            <a:r>
              <a:rPr lang="en-US" sz="3000" dirty="0"/>
              <a:t>When you’re done, look at the stop watch, note you time.</a:t>
            </a:r>
          </a:p>
          <a:p>
            <a:endParaRPr lang="en-US" sz="3000" dirty="0"/>
          </a:p>
          <a:p>
            <a:pPr marL="0" indent="0">
              <a:buNone/>
            </a:pPr>
            <a:r>
              <a:rPr lang="en-US" sz="3000" dirty="0"/>
              <a:t>1, 2, 3, 4, 5, 6, 7, 8, 9, 10, 11, 12, 13, 14, 15, 16, 17, 18, 19, 20</a:t>
            </a:r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r>
              <a:rPr lang="en-US" sz="3000" dirty="0"/>
              <a:t>A, B, C, D, E, F, G, H, I, J, K, L, M, N, O, P, Q, R, S, T, U, V, W, X, Y, Z</a:t>
            </a:r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r>
              <a:rPr lang="el-GR" dirty="0"/>
              <a:t>α</a:t>
            </a:r>
            <a:r>
              <a:rPr lang="en-US" dirty="0"/>
              <a:t>, </a:t>
            </a:r>
            <a:r>
              <a:rPr lang="el-GR" dirty="0"/>
              <a:t>β</a:t>
            </a:r>
            <a:r>
              <a:rPr lang="en-US" dirty="0"/>
              <a:t>, </a:t>
            </a:r>
            <a:r>
              <a:rPr lang="el-GR" dirty="0"/>
              <a:t>γ</a:t>
            </a:r>
            <a:r>
              <a:rPr lang="en-US" dirty="0"/>
              <a:t>, </a:t>
            </a:r>
            <a:r>
              <a:rPr lang="el-GR" dirty="0"/>
              <a:t>δ</a:t>
            </a:r>
            <a:r>
              <a:rPr lang="en-US" dirty="0"/>
              <a:t>, </a:t>
            </a:r>
            <a:r>
              <a:rPr lang="el-GR" dirty="0"/>
              <a:t>ε</a:t>
            </a:r>
            <a:r>
              <a:rPr lang="en-US" dirty="0"/>
              <a:t>, </a:t>
            </a:r>
            <a:r>
              <a:rPr lang="el-GR" dirty="0"/>
              <a:t>ζ</a:t>
            </a:r>
            <a:r>
              <a:rPr lang="en-US" dirty="0"/>
              <a:t>, </a:t>
            </a:r>
            <a:r>
              <a:rPr lang="el-GR" dirty="0"/>
              <a:t>η</a:t>
            </a:r>
            <a:r>
              <a:rPr lang="en-US" dirty="0"/>
              <a:t>, </a:t>
            </a:r>
            <a:r>
              <a:rPr lang="el-GR" dirty="0"/>
              <a:t>θ</a:t>
            </a:r>
            <a:r>
              <a:rPr lang="en-US" dirty="0"/>
              <a:t>, </a:t>
            </a:r>
            <a:r>
              <a:rPr lang="el-GR" dirty="0"/>
              <a:t>ι</a:t>
            </a:r>
            <a:r>
              <a:rPr lang="en-US" dirty="0"/>
              <a:t>, </a:t>
            </a:r>
            <a:r>
              <a:rPr lang="el-GR" dirty="0"/>
              <a:t>κ</a:t>
            </a:r>
            <a:r>
              <a:rPr lang="en-US" dirty="0"/>
              <a:t>, </a:t>
            </a:r>
            <a:r>
              <a:rPr lang="el-GR" dirty="0"/>
              <a:t>λ</a:t>
            </a:r>
            <a:r>
              <a:rPr lang="en-US" dirty="0"/>
              <a:t>, </a:t>
            </a:r>
            <a:r>
              <a:rPr lang="el-GR" dirty="0"/>
              <a:t>μ</a:t>
            </a:r>
            <a:r>
              <a:rPr lang="en-US" dirty="0"/>
              <a:t>, </a:t>
            </a:r>
            <a:r>
              <a:rPr lang="el-GR" dirty="0"/>
              <a:t>ν</a:t>
            </a:r>
            <a:r>
              <a:rPr lang="en-US" dirty="0"/>
              <a:t>, </a:t>
            </a:r>
            <a:r>
              <a:rPr lang="el-GR" dirty="0"/>
              <a:t>ξ</a:t>
            </a:r>
            <a:r>
              <a:rPr lang="en-US" dirty="0"/>
              <a:t>, </a:t>
            </a:r>
            <a:r>
              <a:rPr lang="el-GR" dirty="0"/>
              <a:t>ο</a:t>
            </a:r>
            <a:r>
              <a:rPr lang="en-US" dirty="0"/>
              <a:t>, </a:t>
            </a:r>
            <a:r>
              <a:rPr lang="el-GR" dirty="0"/>
              <a:t>π</a:t>
            </a:r>
            <a:r>
              <a:rPr lang="en-US" dirty="0"/>
              <a:t>, </a:t>
            </a:r>
            <a:r>
              <a:rPr lang="el-GR" dirty="0"/>
              <a:t>ρ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301657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9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9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28C32-800A-4264-8086-23617E47A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3C1A9-2E52-4AA9-B712-A95892B55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545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387192-F466-40EC-A923-5F92BA244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664200"/>
            <a:ext cx="10769734" cy="59766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ED02BC-8980-42BD-8E92-73A965708FE0}"/>
              </a:ext>
            </a:extLst>
          </p:cNvPr>
          <p:cNvSpPr txBox="1"/>
          <p:nvPr/>
        </p:nvSpPr>
        <p:spPr>
          <a:xfrm>
            <a:off x="4150755" y="203131"/>
            <a:ext cx="1021113" cy="2043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83000"/>
              </a:lnSpc>
              <a:spcBef>
                <a:spcPct val="20000"/>
              </a:spcBef>
              <a:buFont typeface="VIA Type Office" panose="02000503000000020004" pitchFamily="2" charset="0"/>
              <a:buNone/>
            </a:pPr>
            <a:r>
              <a:rPr lang="en-US" sz="1600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185 students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D17634-95A2-484A-A4C3-210BE4F1E33E}"/>
              </a:ext>
            </a:extLst>
          </p:cNvPr>
          <p:cNvSpPr/>
          <p:nvPr/>
        </p:nvSpPr>
        <p:spPr>
          <a:xfrm>
            <a:off x="5081554" y="156964"/>
            <a:ext cx="3054041" cy="296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3000"/>
              </a:lnSpc>
              <a:spcBef>
                <a:spcPct val="20000"/>
              </a:spcBef>
            </a:pPr>
            <a:r>
              <a:rPr lang="en-US" sz="1600" spc="-100" dirty="0">
                <a:latin typeface="Arial" panose="020B0604020202020204" pitchFamily="34" charset="0"/>
                <a:cs typeface="Arial" panose="020B0604020202020204" pitchFamily="34" charset="0"/>
              </a:rPr>
              <a:t>, largest bubble represents 6 grades.</a:t>
            </a:r>
          </a:p>
        </p:txBody>
      </p:sp>
    </p:spTree>
    <p:extLst>
      <p:ext uri="{BB962C8B-B14F-4D97-AF65-F5344CB8AC3E}">
        <p14:creationId xmlns:p14="http://schemas.microsoft.com/office/powerpoint/2010/main" val="164125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387192-F466-40EC-A923-5F92BA244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664200"/>
            <a:ext cx="10769734" cy="59766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ED02BC-8980-42BD-8E92-73A965708FE0}"/>
              </a:ext>
            </a:extLst>
          </p:cNvPr>
          <p:cNvSpPr txBox="1"/>
          <p:nvPr/>
        </p:nvSpPr>
        <p:spPr>
          <a:xfrm>
            <a:off x="4150755" y="203131"/>
            <a:ext cx="1870705" cy="2043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83000"/>
              </a:lnSpc>
              <a:spcBef>
                <a:spcPct val="20000"/>
              </a:spcBef>
              <a:buFont typeface="VIA Type Office" panose="02000503000000020004" pitchFamily="2" charset="0"/>
              <a:buNone/>
            </a:pPr>
            <a:r>
              <a:rPr lang="en-US" sz="1600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we fix this part?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81AB6A-2168-4F30-8EE3-4AFED7A57377}"/>
              </a:ext>
            </a:extLst>
          </p:cNvPr>
          <p:cNvSpPr/>
          <p:nvPr/>
        </p:nvSpPr>
        <p:spPr>
          <a:xfrm>
            <a:off x="1199456" y="836712"/>
            <a:ext cx="6984776" cy="5804152"/>
          </a:xfrm>
          <a:prstGeom prst="rect">
            <a:avLst/>
          </a:prstGeom>
          <a:solidFill>
            <a:srgbClr val="DE1000">
              <a:alpha val="2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EE07985D-1C89-47FF-ABB6-2B9A9C42387E}"/>
              </a:ext>
            </a:extLst>
          </p:cNvPr>
          <p:cNvSpPr/>
          <p:nvPr/>
        </p:nvSpPr>
        <p:spPr>
          <a:xfrm>
            <a:off x="1703512" y="1196752"/>
            <a:ext cx="2016224" cy="1080120"/>
          </a:xfrm>
          <a:prstGeom prst="cloud">
            <a:avLst/>
          </a:prstGeom>
          <a:solidFill>
            <a:srgbClr val="D9F1D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Fixing this part ?</a:t>
            </a:r>
          </a:p>
        </p:txBody>
      </p:sp>
    </p:spTree>
    <p:extLst>
      <p:ext uri="{BB962C8B-B14F-4D97-AF65-F5344CB8AC3E}">
        <p14:creationId xmlns:p14="http://schemas.microsoft.com/office/powerpoint/2010/main" val="3430687298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VIA University College">
      <a:dk1>
        <a:srgbClr val="414141"/>
      </a:dk1>
      <a:lt1>
        <a:sysClr val="window" lastClr="FFFFFF"/>
      </a:lt1>
      <a:dk2>
        <a:srgbClr val="8CC35A"/>
      </a:dk2>
      <a:lt2>
        <a:srgbClr val="AFAFAF"/>
      </a:lt2>
      <a:accent1>
        <a:srgbClr val="FFBE50"/>
      </a:accent1>
      <a:accent2>
        <a:srgbClr val="FF9164"/>
      </a:accent2>
      <a:accent3>
        <a:srgbClr val="FF7369"/>
      </a:accent3>
      <a:accent4>
        <a:srgbClr val="A0A0DC"/>
      </a:accent4>
      <a:accent5>
        <a:srgbClr val="78B4DC"/>
      </a:accent5>
      <a:accent6>
        <a:srgbClr val="32C8AA"/>
      </a:accent6>
      <a:hlink>
        <a:srgbClr val="0000FF"/>
      </a:hlink>
      <a:folHlink>
        <a:srgbClr val="800080"/>
      </a:folHlink>
    </a:clrScheme>
    <a:fontScheme name="VIA University College">
      <a:majorFont>
        <a:latin typeface="VIA Type Office"/>
        <a:ea typeface=""/>
        <a:cs typeface=""/>
      </a:majorFont>
      <a:minorFont>
        <a:latin typeface="VIA Type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8100">
          <a:solidFill>
            <a:srgbClr val="DE1000"/>
          </a:solidFill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marL="0" indent="0" algn="l" defTabSz="914400" rtl="0" eaLnBrk="1" latinLnBrk="0" hangingPunct="1">
          <a:lnSpc>
            <a:spcPct val="83000"/>
          </a:lnSpc>
          <a:spcBef>
            <a:spcPct val="20000"/>
          </a:spcBef>
          <a:buFont typeface="VIA Type Office" panose="02000503000000020004" pitchFamily="2" charset="0"/>
          <a:buNone/>
          <a:defRPr sz="1600" kern="1200" spc="-100" baseline="0" dirty="0" err="1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lank.potx" id="{C26487BB-FE3D-494A-A9C6-8C15B9D85F6B}" vid="{C65DB066-AEC4-4B55-8D0A-EA00B4BE1B5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1075</Words>
  <Application>Microsoft Office PowerPoint</Application>
  <PresentationFormat>Widescreen</PresentationFormat>
  <Paragraphs>186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VIA Type Office</vt:lpstr>
      <vt:lpstr>Arial</vt:lpstr>
      <vt:lpstr>VIA Type Office Light</vt:lpstr>
      <vt:lpstr>Calibri</vt:lpstr>
      <vt:lpstr>Blank</vt:lpstr>
      <vt:lpstr>Software Development with UML and Java 2</vt:lpstr>
      <vt:lpstr>Sorry about Tuesday</vt:lpstr>
      <vt:lpstr>Today’s</vt:lpstr>
      <vt:lpstr>Practical info</vt:lpstr>
      <vt:lpstr>Practical info</vt:lpstr>
      <vt:lpstr>Small game, part 1</vt:lpstr>
      <vt:lpstr>House rules</vt:lpstr>
      <vt:lpstr>PowerPoint Presentation</vt:lpstr>
      <vt:lpstr>PowerPoint Presentation</vt:lpstr>
      <vt:lpstr>Mandatory attendance</vt:lpstr>
      <vt:lpstr>Who’s here?</vt:lpstr>
      <vt:lpstr>Who takes notes during the presentation?</vt:lpstr>
      <vt:lpstr>Small game, part 2</vt:lpstr>
      <vt:lpstr>What was the point of this again?</vt:lpstr>
      <vt:lpstr>PowerPoint Presentation</vt:lpstr>
      <vt:lpstr>Code of Conduct - for participating in classes</vt:lpstr>
      <vt:lpstr>Code of Conduct - for participating in classes</vt:lpstr>
      <vt:lpstr>Pay attention, you’re here to learn.</vt:lpstr>
      <vt:lpstr>PowerPoint Presentation</vt:lpstr>
      <vt:lpstr>PowerPoint Presentation</vt:lpstr>
      <vt:lpstr>Programming workshop 2 (WS2)</vt:lpstr>
      <vt:lpstr>Software</vt:lpstr>
      <vt:lpstr>Topics of SDJ2</vt:lpstr>
      <vt:lpstr>PowerPoint Presentation</vt:lpstr>
      <vt:lpstr>Semester project</vt:lpstr>
      <vt:lpstr>Semester project</vt:lpstr>
      <vt:lpstr>Semester project</vt:lpstr>
      <vt:lpstr>There’s something I don’t understand.   What do?</vt:lpstr>
      <vt:lpstr>PowerPoint Presentation</vt:lpstr>
      <vt:lpstr>Course plan</vt:lpstr>
      <vt:lpstr>Exam</vt:lpstr>
      <vt:lpstr>Week 42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</dc:title>
  <dc:creator/>
  <cp:keywords>Presentation</cp:keywords>
  <cp:lastModifiedBy/>
  <cp:revision>1</cp:revision>
  <dcterms:created xsi:type="dcterms:W3CDTF">2014-04-04T07:33:09Z</dcterms:created>
  <dcterms:modified xsi:type="dcterms:W3CDTF">2019-09-04T15:25:59Z</dcterms:modified>
  <cp:category>Presentation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</Properties>
</file>